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57" r:id="rId3"/>
    <p:sldId id="856" r:id="rId4"/>
    <p:sldId id="845" r:id="rId5"/>
    <p:sldId id="866" r:id="rId6"/>
    <p:sldId id="864" r:id="rId7"/>
    <p:sldId id="865" r:id="rId8"/>
    <p:sldId id="867" r:id="rId9"/>
    <p:sldId id="901" r:id="rId10"/>
    <p:sldId id="868" r:id="rId11"/>
    <p:sldId id="869" r:id="rId12"/>
    <p:sldId id="858" r:id="rId13"/>
    <p:sldId id="871" r:id="rId14"/>
    <p:sldId id="872" r:id="rId15"/>
    <p:sldId id="874" r:id="rId16"/>
    <p:sldId id="873" r:id="rId17"/>
    <p:sldId id="916" r:id="rId18"/>
    <p:sldId id="875" r:id="rId19"/>
    <p:sldId id="876" r:id="rId20"/>
    <p:sldId id="877" r:id="rId21"/>
    <p:sldId id="878" r:id="rId22"/>
    <p:sldId id="879" r:id="rId23"/>
    <p:sldId id="880" r:id="rId24"/>
    <p:sldId id="881" r:id="rId25"/>
    <p:sldId id="882" r:id="rId26"/>
    <p:sldId id="908" r:id="rId27"/>
    <p:sldId id="883" r:id="rId28"/>
    <p:sldId id="884" r:id="rId29"/>
    <p:sldId id="886" r:id="rId30"/>
    <p:sldId id="912" r:id="rId31"/>
    <p:sldId id="913" r:id="rId32"/>
    <p:sldId id="902" r:id="rId33"/>
    <p:sldId id="914" r:id="rId34"/>
    <p:sldId id="915" r:id="rId35"/>
    <p:sldId id="887" r:id="rId36"/>
    <p:sldId id="888" r:id="rId37"/>
    <p:sldId id="891" r:id="rId38"/>
    <p:sldId id="903" r:id="rId39"/>
    <p:sldId id="904" r:id="rId40"/>
    <p:sldId id="905" r:id="rId41"/>
    <p:sldId id="906" r:id="rId42"/>
    <p:sldId id="909" r:id="rId43"/>
    <p:sldId id="862" r:id="rId44"/>
    <p:sldId id="907" r:id="rId45"/>
    <p:sldId id="893" r:id="rId46"/>
    <p:sldId id="894" r:id="rId47"/>
    <p:sldId id="910" r:id="rId48"/>
    <p:sldId id="895" r:id="rId49"/>
    <p:sldId id="917" r:id="rId50"/>
    <p:sldId id="896" r:id="rId51"/>
    <p:sldId id="603"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5" autoAdjust="0"/>
    <p:restoredTop sz="79115" autoAdjust="0"/>
  </p:normalViewPr>
  <p:slideViewPr>
    <p:cSldViewPr snapToGrid="0">
      <p:cViewPr varScale="1">
        <p:scale>
          <a:sx n="99" d="100"/>
          <a:sy n="99" d="100"/>
        </p:scale>
        <p:origin x="76" y="312"/>
      </p:cViewPr>
      <p:guideLst/>
    </p:cSldViewPr>
  </p:slideViewPr>
  <p:outlineViewPr>
    <p:cViewPr>
      <p:scale>
        <a:sx n="33" d="100"/>
        <a:sy n="33" d="100"/>
      </p:scale>
      <p:origin x="0" y="-23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EE95E-9261-4A1C-930C-EB018BB8749A}" type="datetimeFigureOut">
              <a:rPr lang="zh-CN" altLang="en-US" smtClean="0"/>
              <a:t>2022/9/28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0B3FA-E8C9-4F5C-BC35-6B60EC902520}" type="slidenum">
              <a:rPr lang="zh-CN" altLang="en-US" smtClean="0"/>
              <a:t>‹#›</a:t>
            </a:fld>
            <a:endParaRPr lang="zh-CN" altLang="en-US"/>
          </a:p>
        </p:txBody>
      </p:sp>
    </p:spTree>
    <p:extLst>
      <p:ext uri="{BB962C8B-B14F-4D97-AF65-F5344CB8AC3E}">
        <p14:creationId xmlns:p14="http://schemas.microsoft.com/office/powerpoint/2010/main" val="22637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B12C2E-E90F-4941-97A1-54FCEAAF0D31}" type="slidenum">
              <a:rPr lang="zh-CN" altLang="en-US" smtClean="0"/>
              <a:t>50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216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Tree>
    <p:extLst>
      <p:ext uri="{BB962C8B-B14F-4D97-AF65-F5344CB8AC3E}">
        <p14:creationId xmlns:p14="http://schemas.microsoft.com/office/powerpoint/2010/main" val="265904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C0B3FA-E8C9-4F5C-BC35-6B60EC902520}" type="slidenum">
              <a:rPr lang="zh-CN" altLang="en-US" smtClean="0"/>
              <a:t>5</a:t>
            </a:fld>
            <a:endParaRPr lang="zh-CN" altLang="en-US"/>
          </a:p>
        </p:txBody>
      </p:sp>
    </p:spTree>
    <p:extLst>
      <p:ext uri="{BB962C8B-B14F-4D97-AF65-F5344CB8AC3E}">
        <p14:creationId xmlns:p14="http://schemas.microsoft.com/office/powerpoint/2010/main" val="703260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7642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C0B3FA-E8C9-4F5C-BC35-6B60EC902520}" type="slidenum">
              <a:rPr lang="zh-CN" altLang="en-US" smtClean="0"/>
              <a:t>17</a:t>
            </a:fld>
            <a:endParaRPr lang="zh-CN" altLang="en-US"/>
          </a:p>
        </p:txBody>
      </p:sp>
    </p:spTree>
    <p:extLst>
      <p:ext uri="{BB962C8B-B14F-4D97-AF65-F5344CB8AC3E}">
        <p14:creationId xmlns:p14="http://schemas.microsoft.com/office/powerpoint/2010/main" val="2951704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799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533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2166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AAE6E-ACB1-DE6F-D8B9-531B978694C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EC1A76-0C9F-348C-E92C-537A3A43D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9701963-AC94-CA05-3933-FF5C10E73679}"/>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C9DB253F-190C-B227-8722-944D03DA89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D0ACE0-0603-0247-D79E-D8A6673A9FDE}"/>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365213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7D907-6399-42E6-CF75-796327A1D14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56CB92-B98D-7B03-0880-CD2F72C8BF9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333D7-F141-EC5E-65B5-FDBAE7F4E5CF}"/>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E57A8ABC-8847-C9A6-DE4B-39B5A2BAC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3B68F7-D64B-AB6E-2A2D-1FB076071F60}"/>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48959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01983ED-5E26-EE7C-3DB7-70D5D8B03FD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EEBE62-C463-E413-1749-4C68D1F6049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EF87D4-FC26-9953-8A27-F6096F230D76}"/>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BAC7551E-9470-6ABC-686B-E5CA3D57E4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4DA856-5DFA-D602-855A-A87D33721ADC}"/>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62757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164244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3926479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Rectangle 6"/>
          <p:cNvSpPr/>
          <p:nvPr userDrawn="1"/>
        </p:nvSpPr>
        <p:spPr>
          <a:xfrm>
            <a:off x="11582401" y="381000"/>
            <a:ext cx="609600" cy="6477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11582400" y="0"/>
            <a:ext cx="612648"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0" name="Picture Placeholder 28"/>
          <p:cNvSpPr>
            <a:spLocks noGrp="1"/>
          </p:cNvSpPr>
          <p:nvPr>
            <p:ph type="pic" sz="quarter" idx="10"/>
          </p:nvPr>
        </p:nvSpPr>
        <p:spPr>
          <a:xfrm>
            <a:off x="0" y="0"/>
            <a:ext cx="3352800" cy="6858000"/>
          </a:xfrm>
        </p:spPr>
        <p:txBody>
          <a:bodyPr/>
          <a:lstStyle/>
          <a:p>
            <a:endParaRPr lang="en-MY"/>
          </a:p>
        </p:txBody>
      </p:sp>
      <p:sp>
        <p:nvSpPr>
          <p:cNvPr id="11" name="标题 1"/>
          <p:cNvSpPr>
            <a:spLocks noGrp="1"/>
          </p:cNvSpPr>
          <p:nvPr>
            <p:ph type="ctrTitle"/>
          </p:nvPr>
        </p:nvSpPr>
        <p:spPr>
          <a:xfrm>
            <a:off x="3944682" y="0"/>
            <a:ext cx="7575809" cy="1028700"/>
          </a:xfrm>
        </p:spPr>
        <p:txBody>
          <a:bodyPr lIns="0" anchor="b" anchorCtr="0">
            <a:normAutofit/>
          </a:bodyPr>
          <a:lstStyle>
            <a:lvl1pPr algn="l">
              <a:defRPr sz="4000">
                <a:solidFill>
                  <a:schemeClr val="tx1"/>
                </a:solidFill>
              </a:defRPr>
            </a:lvl1pPr>
          </a:lstStyle>
          <a:p>
            <a:endParaRPr lang="zh-CN" altLang="en-US" dirty="0"/>
          </a:p>
        </p:txBody>
      </p:sp>
    </p:spTree>
    <p:extLst>
      <p:ext uri="{BB962C8B-B14F-4D97-AF65-F5344CB8AC3E}">
        <p14:creationId xmlns:p14="http://schemas.microsoft.com/office/powerpoint/2010/main" val="3832170524"/>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1266"/>
            <a:ext cx="12192000"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7983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 y="-21266"/>
            <a:ext cx="11649807"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69556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 y="0"/>
            <a:ext cx="11609756"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297053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 y="0"/>
            <a:ext cx="11582401"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a:noFill/>
        </p:grpSpPr>
        <p:sp>
          <p:nvSpPr>
            <p:cNvPr id="8" name="Rectangle 7"/>
            <p:cNvSpPr/>
            <p:nvPr/>
          </p:nvSpPr>
          <p:spPr>
            <a:xfrm>
              <a:off x="4541217" y="1516136"/>
              <a:ext cx="3109566" cy="651569"/>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136911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6"/>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7"/>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8"/>
            <a:ext cx="2438400" cy="752475"/>
          </a:xfrm>
          <a:prstGeom prst="rect">
            <a:avLst/>
          </a:prstGeom>
        </p:spPr>
      </p:pic>
      <p:sp>
        <p:nvSpPr>
          <p:cNvPr id="17" name="内容占位符 2"/>
          <p:cNvSpPr>
            <a:spLocks noGrp="1"/>
          </p:cNvSpPr>
          <p:nvPr>
            <p:ph idx="1"/>
          </p:nvPr>
        </p:nvSpPr>
        <p:spPr>
          <a:xfrm>
            <a:off x="669925" y="1123953"/>
            <a:ext cx="10850563" cy="50196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62927326"/>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FC877-73A4-CBA8-26D4-34B4909A8C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357676-7DA5-8351-8739-5FC0288746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F8400B-5283-983F-1158-1DBD06649DAB}"/>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0958AA8E-82AC-24CD-46B2-7C337BFFE7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D35193-BA3D-E9FA-118E-36DF096D517D}"/>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29984864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4"/>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5"/>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6"/>
            <a:ext cx="2438400" cy="752475"/>
          </a:xfrm>
          <a:prstGeom prst="rect">
            <a:avLst/>
          </a:prstGeom>
        </p:spPr>
      </p:pic>
    </p:spTree>
    <p:extLst>
      <p:ext uri="{BB962C8B-B14F-4D97-AF65-F5344CB8AC3E}">
        <p14:creationId xmlns:p14="http://schemas.microsoft.com/office/powerpoint/2010/main" val="4036603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5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13" name="标题 1"/>
          <p:cNvSpPr>
            <a:spLocks noGrp="1"/>
          </p:cNvSpPr>
          <p:nvPr>
            <p:ph type="ctrTitle" hasCustomPrompt="1"/>
          </p:nvPr>
        </p:nvSpPr>
        <p:spPr>
          <a:xfrm>
            <a:off x="669925" y="3456451"/>
            <a:ext cx="10850563" cy="869854"/>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69925" y="4406738"/>
            <a:ext cx="10850563" cy="310871"/>
          </a:xfrm>
        </p:spPr>
        <p:txBody>
          <a:bodyPr vert="horz" lIns="91440" tIns="45720" rIns="91440" bIns="45720" rtlCol="0">
            <a:normAutofit/>
          </a:bodyPr>
          <a:lstStyle>
            <a:lvl1pPr marL="0" indent="0" algn="ctr">
              <a:buNone/>
              <a:defRPr lang="zh-CN" altLang="en-US" sz="12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669925" y="4722372"/>
            <a:ext cx="10850563"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grpSp>
        <p:nvGrpSpPr>
          <p:cNvPr id="6" name="Group 5"/>
          <p:cNvGrpSpPr/>
          <p:nvPr userDrawn="1"/>
        </p:nvGrpSpPr>
        <p:grpSpPr>
          <a:xfrm rot="5400000">
            <a:off x="10442716" y="202243"/>
            <a:ext cx="69568" cy="3429000"/>
            <a:chOff x="0" y="0"/>
            <a:chExt cx="381000" cy="3429000"/>
          </a:xfrm>
        </p:grpSpPr>
        <p:sp>
          <p:nvSpPr>
            <p:cNvPr id="7" name="Rectangle 6"/>
            <p:cNvSpPr/>
            <p:nvPr userDrawn="1"/>
          </p:nvSpPr>
          <p:spPr>
            <a:xfrm>
              <a:off x="0" y="0"/>
              <a:ext cx="381000" cy="342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grpSp>
        <p:nvGrpSpPr>
          <p:cNvPr id="12" name="Group 11"/>
          <p:cNvGrpSpPr/>
          <p:nvPr userDrawn="1"/>
        </p:nvGrpSpPr>
        <p:grpSpPr>
          <a:xfrm rot="16200000">
            <a:off x="1679716" y="202243"/>
            <a:ext cx="69568" cy="3429000"/>
            <a:chOff x="0" y="0"/>
            <a:chExt cx="381000" cy="3429000"/>
          </a:xfrm>
        </p:grpSpPr>
        <p:sp>
          <p:nvSpPr>
            <p:cNvPr id="16" name="Rectangle 15"/>
            <p:cNvSpPr/>
            <p:nvPr userDrawn="1"/>
          </p:nvSpPr>
          <p:spPr>
            <a:xfrm>
              <a:off x="0" y="0"/>
              <a:ext cx="381000" cy="3429000"/>
            </a:xfrm>
            <a:prstGeom prst="rect">
              <a:avLst/>
            </a:prstGeom>
            <a:solidFill>
              <a:srgbClr val="002060"/>
            </a:solidFill>
            <a:ln>
              <a:solidFill>
                <a:srgbClr val="006C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7" name="Rectangle 16"/>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90468" y="1123953"/>
            <a:ext cx="1553273" cy="1553273"/>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68593" y="1140108"/>
            <a:ext cx="2157323" cy="1553273"/>
          </a:xfrm>
          <a:prstGeom prst="rect">
            <a:avLst/>
          </a:prstGeom>
        </p:spPr>
      </p:pic>
      <p:pic>
        <p:nvPicPr>
          <p:cNvPr id="20" name="图片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996" y="1077947"/>
            <a:ext cx="1677597" cy="1677597"/>
          </a:xfrm>
          <a:prstGeom prst="rect">
            <a:avLst/>
          </a:prstGeom>
        </p:spPr>
      </p:pic>
    </p:spTree>
    <p:extLst>
      <p:ext uri="{BB962C8B-B14F-4D97-AF65-F5344CB8AC3E}">
        <p14:creationId xmlns:p14="http://schemas.microsoft.com/office/powerpoint/2010/main" val="418533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7F69DF-D574-4037-B6A5-58CCD724C69D}" type="slidenum">
              <a:rPr lang="zh-CN" altLang="en-US" smtClean="0"/>
              <a:t>‹#›</a:t>
            </a:fld>
            <a:endParaRPr lang="zh-CN" altLang="en-US"/>
          </a:p>
        </p:txBody>
      </p:sp>
    </p:spTree>
    <p:extLst>
      <p:ext uri="{BB962C8B-B14F-4D97-AF65-F5344CB8AC3E}">
        <p14:creationId xmlns:p14="http://schemas.microsoft.com/office/powerpoint/2010/main" val="548945024"/>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0B975-8F89-3C79-7F32-DB50CC3745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DBCFBD2-5007-B592-0BA8-7F73999BD3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8806C4D-017F-19AE-9D4A-E63BA0B04659}"/>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D7CDAE51-9982-0C3F-9C54-93279C2C22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AEAA7A-53D8-537B-5ED6-9EE73A8D0D51}"/>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373706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1FB04-8E02-EB9D-E3DF-02334771B3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E3249F-2CE1-ED3B-A36D-7ACC4684EC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D36BBA-C606-4C7C-23FB-0BBDE3588CB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655509F-32CA-BC31-6C2E-04C662E2204A}"/>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6" name="页脚占位符 5">
            <a:extLst>
              <a:ext uri="{FF2B5EF4-FFF2-40B4-BE49-F238E27FC236}">
                <a16:creationId xmlns:a16="http://schemas.microsoft.com/office/drawing/2014/main" id="{39B8DF20-4C0D-38EA-5A67-0653B87DD7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908D3B-3021-203F-0CA2-2913EDE61FD4}"/>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285740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F56EC-BAA6-D850-2F78-F55943C3F2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B308C-47C6-5416-1DDB-C8F6CD80D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CE62FD1-D69D-AB5F-1FFF-16F50793882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45FD34-7883-6D8D-411D-130D2233F3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E7FD5A7-5F9B-95A1-B8C4-A587CABBC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E60C88-4F00-7905-C86F-754E2F639A37}"/>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8" name="页脚占位符 7">
            <a:extLst>
              <a:ext uri="{FF2B5EF4-FFF2-40B4-BE49-F238E27FC236}">
                <a16:creationId xmlns:a16="http://schemas.microsoft.com/office/drawing/2014/main" id="{66086E65-AC3E-A9E8-5B8E-7DFA1ACF6C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8049C73-150D-74DB-C223-9BF51167EED9}"/>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808231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74225-E96A-BE0D-7461-98E5A7593C8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CE68138-30CA-9364-42FF-2ED8F95A227C}"/>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4" name="页脚占位符 3">
            <a:extLst>
              <a:ext uri="{FF2B5EF4-FFF2-40B4-BE49-F238E27FC236}">
                <a16:creationId xmlns:a16="http://schemas.microsoft.com/office/drawing/2014/main" id="{B4A8A4F3-3DF1-8BAD-9AA1-87F94601069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3AEBCC7-32BB-85B0-8E12-35105D1E4FE5}"/>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245326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2C32F8-AA87-6AEF-0DCF-1B082E907E87}"/>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3" name="页脚占位符 2">
            <a:extLst>
              <a:ext uri="{FF2B5EF4-FFF2-40B4-BE49-F238E27FC236}">
                <a16:creationId xmlns:a16="http://schemas.microsoft.com/office/drawing/2014/main" id="{CF0A434C-6394-D84E-D0C8-1A2E81E355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B3517D0-11AF-022B-7816-4B61C10AF8F3}"/>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360529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0BE06-D62E-15EB-EEA9-C1B4E490BC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F90DC0-1675-18C9-CE56-53813F507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06FF3D-F92A-F32D-3015-E623ED0E8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8950D0-3BC9-FA8A-A730-A880FCDF4170}"/>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6" name="页脚占位符 5">
            <a:extLst>
              <a:ext uri="{FF2B5EF4-FFF2-40B4-BE49-F238E27FC236}">
                <a16:creationId xmlns:a16="http://schemas.microsoft.com/office/drawing/2014/main" id="{AB6B85C5-103B-3475-16B2-1AD974EDCB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D1AFA4-9D9B-2A3B-747C-173148358C69}"/>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403438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F95B4-4C08-E24D-0155-F3788EE416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B18C10-6323-D73E-601A-4FB341CEFF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29B98C-692B-7AAB-23A3-04D9CC20F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64448A-00BE-FEA6-1F57-89150D898D0F}"/>
              </a:ext>
            </a:extLst>
          </p:cNvPr>
          <p:cNvSpPr>
            <a:spLocks noGrp="1"/>
          </p:cNvSpPr>
          <p:nvPr>
            <p:ph type="dt" sz="half" idx="10"/>
          </p:nvPr>
        </p:nvSpPr>
        <p:spPr/>
        <p:txBody>
          <a:bodyPr/>
          <a:lstStyle/>
          <a:p>
            <a:fld id="{001BDDB5-FE8A-4B48-824C-E6526796C5CE}" type="datetimeFigureOut">
              <a:rPr lang="zh-CN" altLang="en-US" smtClean="0"/>
              <a:t>2022/9/28</a:t>
            </a:fld>
            <a:endParaRPr lang="zh-CN" altLang="en-US"/>
          </a:p>
        </p:txBody>
      </p:sp>
      <p:sp>
        <p:nvSpPr>
          <p:cNvPr id="6" name="页脚占位符 5">
            <a:extLst>
              <a:ext uri="{FF2B5EF4-FFF2-40B4-BE49-F238E27FC236}">
                <a16:creationId xmlns:a16="http://schemas.microsoft.com/office/drawing/2014/main" id="{082FAFFD-488C-1288-7B1E-E637511F2E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8CBEC8-4FB5-A6E6-9780-30D0A15DA594}"/>
              </a:ext>
            </a:extLst>
          </p:cNvPr>
          <p:cNvSpPr>
            <a:spLocks noGrp="1"/>
          </p:cNvSpPr>
          <p:nvPr>
            <p:ph type="sldNum" sz="quarter" idx="12"/>
          </p:nvPr>
        </p:nvSpPr>
        <p:spPr/>
        <p:txBody>
          <a:body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1887609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CF6E67-6C09-E42B-9A68-EDF8540C0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BF89E56-0AF5-0A48-005D-914448301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A2D8DE-6F09-383E-4F50-4B1487872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BDDB5-FE8A-4B48-824C-E6526796C5CE}" type="datetimeFigureOut">
              <a:rPr lang="zh-CN" altLang="en-US" smtClean="0"/>
              <a:t>2022/9/28</a:t>
            </a:fld>
            <a:endParaRPr lang="zh-CN" altLang="en-US"/>
          </a:p>
        </p:txBody>
      </p:sp>
      <p:sp>
        <p:nvSpPr>
          <p:cNvPr id="5" name="页脚占位符 4">
            <a:extLst>
              <a:ext uri="{FF2B5EF4-FFF2-40B4-BE49-F238E27FC236}">
                <a16:creationId xmlns:a16="http://schemas.microsoft.com/office/drawing/2014/main" id="{5D2108F2-2551-9EB7-22AB-CBAA5A0BA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DC092D-DD3E-2612-CF8D-532F2BF5A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DC9C3-5A53-4E66-BF53-B9189FC83C87}" type="slidenum">
              <a:rPr lang="zh-CN" altLang="en-US" smtClean="0"/>
              <a:t>‹#›</a:t>
            </a:fld>
            <a:endParaRPr lang="zh-CN" altLang="en-US"/>
          </a:p>
        </p:txBody>
      </p:sp>
    </p:spTree>
    <p:extLst>
      <p:ext uri="{BB962C8B-B14F-4D97-AF65-F5344CB8AC3E}">
        <p14:creationId xmlns:p14="http://schemas.microsoft.com/office/powerpoint/2010/main" val="212451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4"/>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5" y="1123953"/>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669926" y="6235704"/>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599" y="6235704"/>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7828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48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61.png"/><Relationship Id="rId7" Type="http://schemas.openxmlformats.org/officeDocument/2006/relationships/image" Target="../media/image560.png"/><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image" Target="../media/image550.png"/><Relationship Id="rId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580.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3">
            <a:extLst>
              <a:ext uri="{FF2B5EF4-FFF2-40B4-BE49-F238E27FC236}">
                <a16:creationId xmlns:a16="http://schemas.microsoft.com/office/drawing/2014/main" id="{405FCD78-CC61-4E82-847B-4E44AB6C87DE}"/>
              </a:ext>
            </a:extLst>
          </p:cNvPr>
          <p:cNvSpPr txBox="1">
            <a:spLocks/>
          </p:cNvSpPr>
          <p:nvPr/>
        </p:nvSpPr>
        <p:spPr>
          <a:xfrm>
            <a:off x="918922" y="2627616"/>
            <a:ext cx="10459092" cy="1602768"/>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altLang="zh-CN" sz="4400" dirty="0">
                <a:solidFill>
                  <a:schemeClr val="tx1">
                    <a:lumMod val="75000"/>
                    <a:lumOff val="25000"/>
                  </a:schemeClr>
                </a:solidFill>
                <a:latin typeface="+mn-ea"/>
                <a:cs typeface="+mn-ea"/>
                <a:sym typeface="+mn-lt"/>
              </a:rPr>
              <a:t> </a:t>
            </a:r>
            <a:endParaRPr lang="zh-CN" altLang="en-US" sz="3200"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sp>
        <p:nvSpPr>
          <p:cNvPr id="2" name="文本框 1">
            <a:extLst>
              <a:ext uri="{FF2B5EF4-FFF2-40B4-BE49-F238E27FC236}">
                <a16:creationId xmlns:a16="http://schemas.microsoft.com/office/drawing/2014/main" id="{2FBA086B-9C8A-7245-915F-27AE5D55F68B}"/>
              </a:ext>
            </a:extLst>
          </p:cNvPr>
          <p:cNvSpPr txBox="1"/>
          <p:nvPr/>
        </p:nvSpPr>
        <p:spPr>
          <a:xfrm>
            <a:off x="918922" y="1673509"/>
            <a:ext cx="10921580" cy="1815882"/>
          </a:xfrm>
          <a:prstGeom prst="rect">
            <a:avLst/>
          </a:prstGeom>
          <a:noFill/>
        </p:spPr>
        <p:txBody>
          <a:bodyPr wrap="none" rtlCol="0">
            <a:spAutoFit/>
          </a:bodyPr>
          <a:lstStyle/>
          <a:p>
            <a:pPr algn="ctr"/>
            <a:r>
              <a:rPr lang="en-US" altLang="zh-CN" sz="2800" b="1" dirty="0"/>
              <a:t>Building a RAPPOR with the Unknown:</a:t>
            </a:r>
          </a:p>
          <a:p>
            <a:pPr algn="ctr"/>
            <a:r>
              <a:rPr lang="en-US" altLang="zh-CN" sz="2800" b="1" dirty="0"/>
              <a:t>Privacy-Preserving Learning of Associations and Data Dictionaries</a:t>
            </a:r>
          </a:p>
          <a:p>
            <a:pPr algn="ctr"/>
            <a:r>
              <a:rPr lang="zh-CN" altLang="en-US" sz="2800" b="1" dirty="0"/>
              <a:t>构建未知的</a:t>
            </a:r>
            <a:r>
              <a:rPr lang="en-US" altLang="zh-CN" sz="2800" b="1" dirty="0"/>
              <a:t>RAPPOR</a:t>
            </a:r>
            <a:r>
              <a:rPr lang="zh-CN" altLang="en-US" sz="2800" b="1" dirty="0"/>
              <a:t>：</a:t>
            </a:r>
            <a:endParaRPr lang="en-US" altLang="zh-CN" sz="2800" b="1" dirty="0"/>
          </a:p>
          <a:p>
            <a:pPr algn="ctr"/>
            <a:r>
              <a:rPr lang="zh-CN" altLang="en-US" sz="2800" b="1" dirty="0"/>
              <a:t>关联和数据字典的隐私保护学习</a:t>
            </a:r>
          </a:p>
        </p:txBody>
      </p:sp>
      <p:sp>
        <p:nvSpPr>
          <p:cNvPr id="3" name="文本框 2">
            <a:extLst>
              <a:ext uri="{FF2B5EF4-FFF2-40B4-BE49-F238E27FC236}">
                <a16:creationId xmlns:a16="http://schemas.microsoft.com/office/drawing/2014/main" id="{4F0F1782-40A2-82A5-6B27-B8E3E5529D52}"/>
              </a:ext>
            </a:extLst>
          </p:cNvPr>
          <p:cNvSpPr txBox="1"/>
          <p:nvPr/>
        </p:nvSpPr>
        <p:spPr>
          <a:xfrm>
            <a:off x="5311170" y="4513479"/>
            <a:ext cx="2031325" cy="1123513"/>
          </a:xfrm>
          <a:prstGeom prst="rect">
            <a:avLst/>
          </a:prstGeom>
          <a:noFill/>
        </p:spPr>
        <p:txBody>
          <a:bodyPr wrap="none" rtlCol="0">
            <a:spAutoFit/>
          </a:bodyPr>
          <a:lstStyle/>
          <a:p>
            <a:pPr algn="ctr">
              <a:lnSpc>
                <a:spcPct val="200000"/>
              </a:lnSpc>
            </a:pPr>
            <a:r>
              <a:rPr lang="zh-CN" altLang="en-US" b="1" dirty="0"/>
              <a:t>报告人：刘鑫</a:t>
            </a:r>
            <a:endParaRPr lang="en-US" altLang="zh-CN" b="1" dirty="0"/>
          </a:p>
          <a:p>
            <a:pPr algn="ctr">
              <a:lnSpc>
                <a:spcPct val="200000"/>
              </a:lnSpc>
            </a:pPr>
            <a:r>
              <a:rPr lang="zh-CN" altLang="en-US" b="1" dirty="0"/>
              <a:t>指导老师：张美范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12F64-AA69-5465-46C5-1CECF660A098}"/>
              </a:ext>
            </a:extLst>
          </p:cNvPr>
          <p:cNvSpPr>
            <a:spLocks noGrp="1"/>
          </p:cNvSpPr>
          <p:nvPr>
            <p:ph type="title"/>
          </p:nvPr>
        </p:nvSpPr>
        <p:spPr/>
        <p:txBody>
          <a:bodyPr>
            <a:normAutofit/>
          </a:bodyPr>
          <a:lstStyle/>
          <a:p>
            <a:r>
              <a:rPr lang="zh-CN" altLang="en-US" sz="4000" dirty="0">
                <a:solidFill>
                  <a:schemeClr val="accent4"/>
                </a:solidFill>
              </a:rPr>
              <a:t>二、</a:t>
            </a:r>
            <a:r>
              <a:rPr lang="en-US" altLang="zh-CN" sz="4000" dirty="0">
                <a:solidFill>
                  <a:schemeClr val="accent4"/>
                </a:solidFill>
              </a:rPr>
              <a:t>RAPPOR</a:t>
            </a:r>
            <a:r>
              <a:rPr lang="zh-CN" altLang="en-US" sz="4000" dirty="0">
                <a:solidFill>
                  <a:schemeClr val="accent4"/>
                </a:solidFill>
              </a:rPr>
              <a:t>算法</a:t>
            </a:r>
            <a:endParaRPr lang="zh-CN" altLang="en-US" dirty="0"/>
          </a:p>
        </p:txBody>
      </p:sp>
      <p:sp>
        <p:nvSpPr>
          <p:cNvPr id="3" name="灯片编号占位符 2">
            <a:extLst>
              <a:ext uri="{FF2B5EF4-FFF2-40B4-BE49-F238E27FC236}">
                <a16:creationId xmlns:a16="http://schemas.microsoft.com/office/drawing/2014/main" id="{32B8F2DA-1993-8E02-07E2-3100DB0A77CF}"/>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sp>
        <p:nvSpPr>
          <p:cNvPr id="4" name="文本框 3">
            <a:extLst>
              <a:ext uri="{FF2B5EF4-FFF2-40B4-BE49-F238E27FC236}">
                <a16:creationId xmlns:a16="http://schemas.microsoft.com/office/drawing/2014/main" id="{7595BEBC-0858-19C0-F1E4-A618E71A4EDE}"/>
              </a:ext>
            </a:extLst>
          </p:cNvPr>
          <p:cNvSpPr txBox="1"/>
          <p:nvPr/>
        </p:nvSpPr>
        <p:spPr>
          <a:xfrm>
            <a:off x="669925" y="1297245"/>
            <a:ext cx="11495455" cy="1012457"/>
          </a:xfrm>
          <a:prstGeom prst="rect">
            <a:avLst/>
          </a:prstGeom>
          <a:noFill/>
        </p:spPr>
        <p:txBody>
          <a:bodyPr wrap="none" rtlCol="0">
            <a:spAutoFit/>
          </a:bodyPr>
          <a:lstStyle/>
          <a:p>
            <a:pPr>
              <a:lnSpc>
                <a:spcPct val="150000"/>
              </a:lnSpc>
            </a:pPr>
            <a:r>
              <a:rPr lang="zh-CN" altLang="en-US" sz="2400" b="1" dirty="0"/>
              <a:t>布隆过滤器（</a:t>
            </a:r>
            <a:r>
              <a:rPr lang="en-US" altLang="zh-CN" sz="2400" b="1" dirty="0"/>
              <a:t>Bloom Filter</a:t>
            </a:r>
            <a:r>
              <a:rPr lang="zh-CN" altLang="en-US" sz="2400" b="1" dirty="0"/>
              <a:t>）</a:t>
            </a:r>
            <a:endParaRPr lang="en-US" altLang="zh-CN" sz="2400" b="1" dirty="0"/>
          </a:p>
          <a:p>
            <a:pPr>
              <a:lnSpc>
                <a:spcPct val="150000"/>
              </a:lnSpc>
            </a:pPr>
            <a:r>
              <a:rPr lang="zh-CN" altLang="en-US" dirty="0"/>
              <a:t>本质：一个很长的</a:t>
            </a:r>
            <a:r>
              <a:rPr lang="zh-CN" altLang="en-US" dirty="0">
                <a:solidFill>
                  <a:srgbClr val="FF0000"/>
                </a:solidFill>
              </a:rPr>
              <a:t>二进制向量</a:t>
            </a:r>
            <a:r>
              <a:rPr lang="zh-CN" altLang="en-US" dirty="0"/>
              <a:t>和一系列随机映射函数（</a:t>
            </a:r>
            <a:r>
              <a:rPr lang="zh-CN" altLang="en-US" dirty="0">
                <a:solidFill>
                  <a:srgbClr val="FF0000"/>
                </a:solidFill>
              </a:rPr>
              <a:t>多个哈希函数</a:t>
            </a:r>
            <a:r>
              <a:rPr lang="zh-CN" altLang="en-US" dirty="0"/>
              <a:t>）。可以用于检索一个元素是否在集合中。</a:t>
            </a:r>
            <a:endParaRPr lang="en-US" altLang="zh-CN" dirty="0"/>
          </a:p>
        </p:txBody>
      </p:sp>
      <p:sp>
        <p:nvSpPr>
          <p:cNvPr id="5" name="文本框 4">
            <a:extLst>
              <a:ext uri="{FF2B5EF4-FFF2-40B4-BE49-F238E27FC236}">
                <a16:creationId xmlns:a16="http://schemas.microsoft.com/office/drawing/2014/main" id="{210D4108-2E5B-5D41-1B89-54B2D1A0BB80}"/>
              </a:ext>
            </a:extLst>
          </p:cNvPr>
          <p:cNvSpPr txBox="1"/>
          <p:nvPr/>
        </p:nvSpPr>
        <p:spPr>
          <a:xfrm>
            <a:off x="2553006" y="5085262"/>
            <a:ext cx="3358612" cy="369332"/>
          </a:xfrm>
          <a:prstGeom prst="rect">
            <a:avLst/>
          </a:prstGeom>
          <a:noFill/>
        </p:spPr>
        <p:txBody>
          <a:bodyPr wrap="none" rtlCol="0">
            <a:spAutoFit/>
          </a:bodyPr>
          <a:lstStyle/>
          <a:p>
            <a:r>
              <a:rPr lang="zh-CN" altLang="en-US" dirty="0"/>
              <a:t>大型位数组</a:t>
            </a:r>
            <a:r>
              <a:rPr lang="en-US" altLang="zh-CN" dirty="0"/>
              <a:t>+</a:t>
            </a:r>
            <a:r>
              <a:rPr lang="zh-CN" altLang="en-US" dirty="0"/>
              <a:t>多个</a:t>
            </a:r>
            <a:r>
              <a:rPr lang="zh-CN" altLang="en-US" dirty="0">
                <a:solidFill>
                  <a:schemeClr val="accent2"/>
                </a:solidFill>
              </a:rPr>
              <a:t>无偏</a:t>
            </a:r>
            <a:r>
              <a:rPr lang="en-US" altLang="zh-CN" dirty="0"/>
              <a:t>hash</a:t>
            </a:r>
            <a:r>
              <a:rPr lang="zh-CN" altLang="en-US" dirty="0"/>
              <a:t>函数</a:t>
            </a:r>
          </a:p>
        </p:txBody>
      </p:sp>
      <p:pic>
        <p:nvPicPr>
          <p:cNvPr id="1026" name="Picture 2">
            <a:extLst>
              <a:ext uri="{FF2B5EF4-FFF2-40B4-BE49-F238E27FC236}">
                <a16:creationId xmlns:a16="http://schemas.microsoft.com/office/drawing/2014/main" id="{B0D7DB02-F189-498C-369B-E6A9B29A5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55" y="2632983"/>
            <a:ext cx="6980541" cy="245227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81AFD26-872D-EDFE-49F5-12C325AF638E}"/>
              </a:ext>
            </a:extLst>
          </p:cNvPr>
          <p:cNvSpPr txBox="1"/>
          <p:nvPr/>
        </p:nvSpPr>
        <p:spPr>
          <a:xfrm>
            <a:off x="7481189" y="2999232"/>
            <a:ext cx="338554" cy="369332"/>
          </a:xfrm>
          <a:prstGeom prst="rect">
            <a:avLst/>
          </a:prstGeom>
          <a:solidFill>
            <a:schemeClr val="accent3">
              <a:lumMod val="60000"/>
              <a:lumOff val="40000"/>
            </a:schemeClr>
          </a:solidFill>
        </p:spPr>
        <p:txBody>
          <a:bodyPr wrap="none" rtlCol="0">
            <a:spAutoFit/>
          </a:bodyPr>
          <a:lstStyle/>
          <a:p>
            <a:r>
              <a:rPr lang="en-US" altLang="zh-CN" dirty="0"/>
              <a:t>V</a:t>
            </a:r>
            <a:endParaRPr lang="zh-CN" altLang="en-US" dirty="0"/>
          </a:p>
        </p:txBody>
      </p:sp>
      <p:cxnSp>
        <p:nvCxnSpPr>
          <p:cNvPr id="8" name="直接箭头连接符 7">
            <a:extLst>
              <a:ext uri="{FF2B5EF4-FFF2-40B4-BE49-F238E27FC236}">
                <a16:creationId xmlns:a16="http://schemas.microsoft.com/office/drawing/2014/main" id="{67604186-F2FE-6E39-A9C4-93DC6618C519}"/>
              </a:ext>
            </a:extLst>
          </p:cNvPr>
          <p:cNvCxnSpPr>
            <a:stCxn id="6" idx="3"/>
          </p:cNvCxnSpPr>
          <p:nvPr/>
        </p:nvCxnSpPr>
        <p:spPr>
          <a:xfrm>
            <a:off x="7819743" y="3183898"/>
            <a:ext cx="21728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A8D90E6-818C-DF34-D3E5-9BA81D55177E}"/>
              </a:ext>
            </a:extLst>
          </p:cNvPr>
          <p:cNvSpPr txBox="1"/>
          <p:nvPr/>
        </p:nvSpPr>
        <p:spPr>
          <a:xfrm>
            <a:off x="8024775" y="2768673"/>
            <a:ext cx="1928733" cy="369332"/>
          </a:xfrm>
          <a:prstGeom prst="rect">
            <a:avLst/>
          </a:prstGeom>
          <a:noFill/>
        </p:spPr>
        <p:txBody>
          <a:bodyPr wrap="none" rtlCol="0">
            <a:spAutoFit/>
          </a:bodyPr>
          <a:lstStyle/>
          <a:p>
            <a:r>
              <a:rPr lang="en-US" altLang="zh-CN" dirty="0"/>
              <a:t>h</a:t>
            </a:r>
            <a:r>
              <a:rPr lang="zh-CN" altLang="en-US" dirty="0"/>
              <a:t>个无偏哈希函数</a:t>
            </a:r>
          </a:p>
        </p:txBody>
      </p:sp>
      <p:sp>
        <p:nvSpPr>
          <p:cNvPr id="10" name="文本框 9">
            <a:extLst>
              <a:ext uri="{FF2B5EF4-FFF2-40B4-BE49-F238E27FC236}">
                <a16:creationId xmlns:a16="http://schemas.microsoft.com/office/drawing/2014/main" id="{E62471C5-D4BE-F941-B1EF-B5A727195A08}"/>
              </a:ext>
            </a:extLst>
          </p:cNvPr>
          <p:cNvSpPr txBox="1"/>
          <p:nvPr/>
        </p:nvSpPr>
        <p:spPr>
          <a:xfrm>
            <a:off x="9992563" y="2999232"/>
            <a:ext cx="1223412" cy="369332"/>
          </a:xfrm>
          <a:prstGeom prst="rect">
            <a:avLst/>
          </a:prstGeom>
          <a:solidFill>
            <a:schemeClr val="accent3">
              <a:lumMod val="60000"/>
              <a:lumOff val="40000"/>
            </a:schemeClr>
          </a:solidFill>
        </p:spPr>
        <p:txBody>
          <a:bodyPr wrap="none" rtlCol="0">
            <a:spAutoFit/>
          </a:bodyPr>
          <a:lstStyle/>
          <a:p>
            <a:r>
              <a:rPr lang="en-US" altLang="zh-CN" dirty="0"/>
              <a:t>k</a:t>
            </a:r>
            <a:r>
              <a:rPr lang="zh-CN" altLang="en-US" dirty="0"/>
              <a:t>个哈希值</a:t>
            </a:r>
          </a:p>
        </p:txBody>
      </p:sp>
      <p:sp>
        <p:nvSpPr>
          <p:cNvPr id="11" name="文本框 10">
            <a:extLst>
              <a:ext uri="{FF2B5EF4-FFF2-40B4-BE49-F238E27FC236}">
                <a16:creationId xmlns:a16="http://schemas.microsoft.com/office/drawing/2014/main" id="{CD5B091C-56B2-D7CE-F9D7-E437E7EC998B}"/>
              </a:ext>
            </a:extLst>
          </p:cNvPr>
          <p:cNvSpPr txBox="1"/>
          <p:nvPr/>
        </p:nvSpPr>
        <p:spPr>
          <a:xfrm>
            <a:off x="7732167" y="3895840"/>
            <a:ext cx="3416320" cy="369332"/>
          </a:xfrm>
          <a:prstGeom prst="rect">
            <a:avLst/>
          </a:prstGeom>
          <a:solidFill>
            <a:schemeClr val="accent3">
              <a:lumMod val="60000"/>
              <a:lumOff val="40000"/>
            </a:schemeClr>
          </a:solidFill>
        </p:spPr>
        <p:txBody>
          <a:bodyPr wrap="none" rtlCol="0">
            <a:spAutoFit/>
          </a:bodyPr>
          <a:lstStyle/>
          <a:p>
            <a:r>
              <a:rPr lang="zh-CN" altLang="en-US" dirty="0"/>
              <a:t>依次取模数组长度得到数组索引</a:t>
            </a:r>
          </a:p>
        </p:txBody>
      </p:sp>
      <p:cxnSp>
        <p:nvCxnSpPr>
          <p:cNvPr id="13" name="直接箭头连接符 12">
            <a:extLst>
              <a:ext uri="{FF2B5EF4-FFF2-40B4-BE49-F238E27FC236}">
                <a16:creationId xmlns:a16="http://schemas.microsoft.com/office/drawing/2014/main" id="{47F0CB80-8E34-7787-083F-A7F656944677}"/>
              </a:ext>
            </a:extLst>
          </p:cNvPr>
          <p:cNvCxnSpPr>
            <a:cxnSpLocks/>
            <a:stCxn id="10" idx="2"/>
            <a:endCxn id="11" idx="0"/>
          </p:cNvCxnSpPr>
          <p:nvPr/>
        </p:nvCxnSpPr>
        <p:spPr>
          <a:xfrm flipH="1">
            <a:off x="9440327" y="3368564"/>
            <a:ext cx="1163942" cy="52727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AE889E86-12CA-2819-0C57-A9FF60D54E6C}"/>
              </a:ext>
            </a:extLst>
          </p:cNvPr>
          <p:cNvSpPr txBox="1"/>
          <p:nvPr/>
        </p:nvSpPr>
        <p:spPr>
          <a:xfrm>
            <a:off x="7090966" y="4696440"/>
            <a:ext cx="4698722" cy="369332"/>
          </a:xfrm>
          <a:prstGeom prst="rect">
            <a:avLst/>
          </a:prstGeom>
          <a:solidFill>
            <a:schemeClr val="accent3">
              <a:lumMod val="60000"/>
              <a:lumOff val="40000"/>
            </a:schemeClr>
          </a:solidFill>
        </p:spPr>
        <p:txBody>
          <a:bodyPr wrap="none" rtlCol="0">
            <a:spAutoFit/>
          </a:bodyPr>
          <a:lstStyle/>
          <a:p>
            <a:r>
              <a:rPr lang="zh-CN" altLang="en-US" dirty="0"/>
              <a:t>将计算得到的数组索引下标位置数据修改为</a:t>
            </a:r>
            <a:r>
              <a:rPr lang="en-US" altLang="zh-CN" dirty="0"/>
              <a:t>1</a:t>
            </a:r>
            <a:endParaRPr lang="zh-CN" altLang="en-US" dirty="0"/>
          </a:p>
        </p:txBody>
      </p:sp>
      <p:cxnSp>
        <p:nvCxnSpPr>
          <p:cNvPr id="19" name="直接箭头连接符 18">
            <a:extLst>
              <a:ext uri="{FF2B5EF4-FFF2-40B4-BE49-F238E27FC236}">
                <a16:creationId xmlns:a16="http://schemas.microsoft.com/office/drawing/2014/main" id="{FDAEE5D0-1179-D463-7FAC-FE2A704807F2}"/>
              </a:ext>
            </a:extLst>
          </p:cNvPr>
          <p:cNvCxnSpPr>
            <a:stCxn id="11" idx="2"/>
            <a:endCxn id="15" idx="0"/>
          </p:cNvCxnSpPr>
          <p:nvPr/>
        </p:nvCxnSpPr>
        <p:spPr>
          <a:xfrm>
            <a:off x="9440327" y="4265172"/>
            <a:ext cx="0" cy="431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0E950A33-CEE3-CC81-03DB-FDFCE3EE0FFA}"/>
              </a:ext>
            </a:extLst>
          </p:cNvPr>
          <p:cNvSpPr/>
          <p:nvPr/>
        </p:nvSpPr>
        <p:spPr>
          <a:xfrm>
            <a:off x="4012656" y="4133872"/>
            <a:ext cx="610549" cy="64867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8CCAB66-A1F1-424F-151A-910571F07EE2}"/>
              </a:ext>
            </a:extLst>
          </p:cNvPr>
          <p:cNvSpPr txBox="1"/>
          <p:nvPr/>
        </p:nvSpPr>
        <p:spPr>
          <a:xfrm>
            <a:off x="1910061" y="5681706"/>
            <a:ext cx="9238426" cy="369332"/>
          </a:xfrm>
          <a:prstGeom prst="rect">
            <a:avLst/>
          </a:prstGeom>
          <a:noFill/>
        </p:spPr>
        <p:txBody>
          <a:bodyPr wrap="none" rtlCol="0">
            <a:spAutoFit/>
          </a:bodyPr>
          <a:lstStyle/>
          <a:p>
            <a:r>
              <a:rPr lang="zh-CN" altLang="en-US" b="1" dirty="0"/>
              <a:t>优点</a:t>
            </a:r>
            <a:r>
              <a:rPr lang="zh-CN" altLang="en-US" dirty="0"/>
              <a:t>：保密性强、存储空间小等；        </a:t>
            </a:r>
            <a:r>
              <a:rPr lang="zh-CN" altLang="en-US" b="1" dirty="0"/>
              <a:t>缺点</a:t>
            </a:r>
            <a:r>
              <a:rPr lang="zh-CN" altLang="en-US" dirty="0"/>
              <a:t>：存在一定误判率，但可以通过调参来降低。</a:t>
            </a:r>
          </a:p>
        </p:txBody>
      </p:sp>
    </p:spTree>
    <p:extLst>
      <p:ext uri="{BB962C8B-B14F-4D97-AF65-F5344CB8AC3E}">
        <p14:creationId xmlns:p14="http://schemas.microsoft.com/office/powerpoint/2010/main" val="354754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p:bldP spid="10" grpId="0" animBg="1"/>
      <p:bldP spid="11" grpId="0" animBg="1"/>
      <p:bldP spid="15" grpId="0" animBg="1"/>
      <p:bldP spid="20"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15628-700C-8075-9F57-CE4DD9BA422E}"/>
              </a:ext>
            </a:extLst>
          </p:cNvPr>
          <p:cNvSpPr>
            <a:spLocks noGrp="1"/>
          </p:cNvSpPr>
          <p:nvPr>
            <p:ph type="title"/>
          </p:nvPr>
        </p:nvSpPr>
        <p:spPr>
          <a:xfrm>
            <a:off x="665683" y="453542"/>
            <a:ext cx="10854805" cy="575158"/>
          </a:xfrm>
        </p:spPr>
        <p:txBody>
          <a:bodyPr>
            <a:normAutofit fontScale="90000"/>
          </a:bodyPr>
          <a:lstStyle/>
          <a:p>
            <a:r>
              <a:rPr lang="zh-CN" altLang="en-US" dirty="0"/>
              <a:t>二、</a:t>
            </a:r>
            <a:r>
              <a:rPr lang="en-US" altLang="zh-CN" dirty="0"/>
              <a:t>RAPPOR</a:t>
            </a:r>
            <a:r>
              <a:rPr lang="zh-CN" altLang="en-US" dirty="0"/>
              <a:t>算法介绍</a:t>
            </a:r>
          </a:p>
        </p:txBody>
      </p:sp>
      <p:sp>
        <p:nvSpPr>
          <p:cNvPr id="3" name="文本框 2">
            <a:extLst>
              <a:ext uri="{FF2B5EF4-FFF2-40B4-BE49-F238E27FC236}">
                <a16:creationId xmlns:a16="http://schemas.microsoft.com/office/drawing/2014/main" id="{90FB2EF6-2B6B-03A5-F2A7-0728AFF6C053}"/>
              </a:ext>
            </a:extLst>
          </p:cNvPr>
          <p:cNvSpPr txBox="1"/>
          <p:nvPr/>
        </p:nvSpPr>
        <p:spPr>
          <a:xfrm>
            <a:off x="665683" y="1280159"/>
            <a:ext cx="10854805" cy="461665"/>
          </a:xfrm>
          <a:prstGeom prst="rect">
            <a:avLst/>
          </a:prstGeom>
          <a:noFill/>
        </p:spPr>
        <p:txBody>
          <a:bodyPr wrap="square" rtlCol="0">
            <a:spAutoFit/>
          </a:bodyPr>
          <a:lstStyle/>
          <a:p>
            <a:r>
              <a:rPr lang="zh-CN" altLang="en-US" sz="2400" b="1" dirty="0"/>
              <a:t>数据采集</a:t>
            </a:r>
            <a:r>
              <a:rPr lang="zh-CN" altLang="en-US" sz="2400" dirty="0"/>
              <a:t>的简单机制：</a:t>
            </a:r>
            <a:r>
              <a:rPr lang="zh-CN" altLang="en-US" sz="2400" b="1" dirty="0"/>
              <a:t>随机响应</a:t>
            </a:r>
            <a:r>
              <a:rPr lang="zh-CN" altLang="en-US" sz="2400" dirty="0"/>
              <a:t>（</a:t>
            </a:r>
            <a:r>
              <a:rPr lang="en-US" altLang="zh-CN" sz="2400" dirty="0"/>
              <a:t>Randomized Response</a:t>
            </a:r>
            <a:r>
              <a:rPr lang="zh-CN" altLang="en-US" sz="2400" dirty="0"/>
              <a:t>）</a:t>
            </a:r>
          </a:p>
        </p:txBody>
      </p:sp>
      <p:sp>
        <p:nvSpPr>
          <p:cNvPr id="4" name="文本框 3">
            <a:extLst>
              <a:ext uri="{FF2B5EF4-FFF2-40B4-BE49-F238E27FC236}">
                <a16:creationId xmlns:a16="http://schemas.microsoft.com/office/drawing/2014/main" id="{7879CE7E-47CA-F5B4-900C-1CD28085CB9C}"/>
              </a:ext>
            </a:extLst>
          </p:cNvPr>
          <p:cNvSpPr txBox="1"/>
          <p:nvPr/>
        </p:nvSpPr>
        <p:spPr>
          <a:xfrm>
            <a:off x="710163" y="1962262"/>
            <a:ext cx="7579960" cy="369332"/>
          </a:xfrm>
          <a:prstGeom prst="rect">
            <a:avLst/>
          </a:prstGeom>
          <a:noFill/>
        </p:spPr>
        <p:txBody>
          <a:bodyPr wrap="none" rtlCol="0">
            <a:spAutoFit/>
          </a:bodyPr>
          <a:lstStyle/>
          <a:p>
            <a:r>
              <a:rPr lang="zh-CN" altLang="en-US" dirty="0"/>
              <a:t>一个简单的例子：你家里有遗传病史吗？   </a:t>
            </a:r>
            <a:r>
              <a:rPr lang="en-US" altLang="zh-CN" dirty="0"/>
              <a:t>————</a:t>
            </a:r>
            <a:r>
              <a:rPr lang="zh-CN" altLang="en-US" dirty="0"/>
              <a:t>是非问题 </a:t>
            </a:r>
            <a:r>
              <a:rPr lang="en-US" altLang="zh-CN" dirty="0"/>
              <a:t>YES or NO</a:t>
            </a:r>
          </a:p>
        </p:txBody>
      </p:sp>
      <p:sp>
        <p:nvSpPr>
          <p:cNvPr id="5" name="文本框 4">
            <a:extLst>
              <a:ext uri="{FF2B5EF4-FFF2-40B4-BE49-F238E27FC236}">
                <a16:creationId xmlns:a16="http://schemas.microsoft.com/office/drawing/2014/main" id="{969703E9-2CBF-4B11-45B1-A011B9DB7B25}"/>
              </a:ext>
            </a:extLst>
          </p:cNvPr>
          <p:cNvSpPr txBox="1"/>
          <p:nvPr/>
        </p:nvSpPr>
        <p:spPr>
          <a:xfrm>
            <a:off x="710281" y="5680307"/>
            <a:ext cx="8100294" cy="400110"/>
          </a:xfrm>
          <a:prstGeom prst="rect">
            <a:avLst/>
          </a:prstGeom>
          <a:noFill/>
        </p:spPr>
        <p:txBody>
          <a:bodyPr wrap="none" rtlCol="0">
            <a:spAutoFit/>
          </a:bodyPr>
          <a:lstStyle/>
          <a:p>
            <a:r>
              <a:rPr lang="en-US" altLang="zh-CN" sz="2000" b="1" dirty="0"/>
              <a:t>RAPPOR</a:t>
            </a:r>
            <a:r>
              <a:rPr lang="zh-CN" altLang="en-US" sz="2000" b="1" dirty="0"/>
              <a:t>算法中使用了</a:t>
            </a:r>
            <a:r>
              <a:rPr lang="en-US" altLang="zh-CN" sz="2000" b="1" dirty="0"/>
              <a:t>2-Level Randomized Response</a:t>
            </a:r>
            <a:r>
              <a:rPr lang="zh-CN" altLang="en-US" sz="2000" b="1" dirty="0"/>
              <a:t>：</a:t>
            </a:r>
            <a:r>
              <a:rPr lang="en-US" altLang="zh-CN" sz="2000" b="1" dirty="0"/>
              <a:t>PRR</a:t>
            </a:r>
            <a:r>
              <a:rPr lang="zh-CN" altLang="en-US" sz="2000" b="1" dirty="0"/>
              <a:t>和</a:t>
            </a:r>
            <a:r>
              <a:rPr lang="en-US" altLang="zh-CN" sz="2000" b="1" dirty="0"/>
              <a:t>IRR</a:t>
            </a:r>
            <a:endParaRPr lang="zh-CN" altLang="en-US" sz="2000" b="1" dirty="0"/>
          </a:p>
        </p:txBody>
      </p:sp>
      <p:pic>
        <p:nvPicPr>
          <p:cNvPr id="7" name="图片 6">
            <a:extLst>
              <a:ext uri="{FF2B5EF4-FFF2-40B4-BE49-F238E27FC236}">
                <a16:creationId xmlns:a16="http://schemas.microsoft.com/office/drawing/2014/main" id="{78EF3E8C-AB3D-005B-EA14-66BEA8BE0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21" y="3854302"/>
            <a:ext cx="547725" cy="547725"/>
          </a:xfrm>
          <a:prstGeom prst="rect">
            <a:avLst/>
          </a:prstGeom>
        </p:spPr>
      </p:pic>
      <p:cxnSp>
        <p:nvCxnSpPr>
          <p:cNvPr id="9" name="直接箭头连接符 8">
            <a:extLst>
              <a:ext uri="{FF2B5EF4-FFF2-40B4-BE49-F238E27FC236}">
                <a16:creationId xmlns:a16="http://schemas.microsoft.com/office/drawing/2014/main" id="{26596B4B-E575-AC94-56CD-8B11B5414B54}"/>
              </a:ext>
            </a:extLst>
          </p:cNvPr>
          <p:cNvCxnSpPr>
            <a:stCxn id="7" idx="3"/>
          </p:cNvCxnSpPr>
          <p:nvPr/>
        </p:nvCxnSpPr>
        <p:spPr>
          <a:xfrm flipV="1">
            <a:off x="1514246" y="3599078"/>
            <a:ext cx="819303" cy="5290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D887B670-562A-07D2-5E59-BF5B67CD07BF}"/>
              </a:ext>
            </a:extLst>
          </p:cNvPr>
          <p:cNvCxnSpPr>
            <a:cxnSpLocks/>
            <a:stCxn id="7" idx="3"/>
          </p:cNvCxnSpPr>
          <p:nvPr/>
        </p:nvCxnSpPr>
        <p:spPr>
          <a:xfrm>
            <a:off x="1514246" y="4128165"/>
            <a:ext cx="768096" cy="6559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23991D59-D5EC-A3DA-8619-FCFE5C731BA3}"/>
              </a:ext>
            </a:extLst>
          </p:cNvPr>
          <p:cNvSpPr txBox="1"/>
          <p:nvPr/>
        </p:nvSpPr>
        <p:spPr>
          <a:xfrm>
            <a:off x="2199036" y="3374444"/>
            <a:ext cx="1364476" cy="369332"/>
          </a:xfrm>
          <a:prstGeom prst="rect">
            <a:avLst/>
          </a:prstGeom>
          <a:noFill/>
        </p:spPr>
        <p:txBody>
          <a:bodyPr wrap="none" rtlCol="0">
            <a:spAutoFit/>
          </a:bodyPr>
          <a:lstStyle/>
          <a:p>
            <a:r>
              <a:rPr lang="zh-CN" altLang="en-US" dirty="0"/>
              <a:t>    正面朝上</a:t>
            </a:r>
          </a:p>
        </p:txBody>
      </p:sp>
      <p:sp>
        <p:nvSpPr>
          <p:cNvPr id="14" name="文本框 13">
            <a:extLst>
              <a:ext uri="{FF2B5EF4-FFF2-40B4-BE49-F238E27FC236}">
                <a16:creationId xmlns:a16="http://schemas.microsoft.com/office/drawing/2014/main" id="{160D7180-FC98-3423-1769-02CFDEE75839}"/>
              </a:ext>
            </a:extLst>
          </p:cNvPr>
          <p:cNvSpPr txBox="1"/>
          <p:nvPr/>
        </p:nvSpPr>
        <p:spPr>
          <a:xfrm>
            <a:off x="2207917" y="4522168"/>
            <a:ext cx="1569660" cy="646331"/>
          </a:xfrm>
          <a:prstGeom prst="rect">
            <a:avLst/>
          </a:prstGeom>
          <a:noFill/>
        </p:spPr>
        <p:txBody>
          <a:bodyPr wrap="none" rtlCol="0">
            <a:spAutoFit/>
          </a:bodyPr>
          <a:lstStyle/>
          <a:p>
            <a:pPr algn="ctr"/>
            <a:r>
              <a:rPr lang="zh-CN" altLang="en-US" dirty="0"/>
              <a:t>反面朝上</a:t>
            </a:r>
            <a:endParaRPr lang="en-US" altLang="zh-CN" dirty="0"/>
          </a:p>
          <a:p>
            <a:pPr algn="ctr"/>
            <a:r>
              <a:rPr lang="zh-CN" altLang="en-US" dirty="0"/>
              <a:t>（再抛一次）</a:t>
            </a:r>
          </a:p>
        </p:txBody>
      </p:sp>
      <p:cxnSp>
        <p:nvCxnSpPr>
          <p:cNvPr id="16" name="直接箭头连接符 15">
            <a:extLst>
              <a:ext uri="{FF2B5EF4-FFF2-40B4-BE49-F238E27FC236}">
                <a16:creationId xmlns:a16="http://schemas.microsoft.com/office/drawing/2014/main" id="{5E62A011-8FEC-8C7C-D99C-12D92923E1BD}"/>
              </a:ext>
            </a:extLst>
          </p:cNvPr>
          <p:cNvCxnSpPr>
            <a:stCxn id="13" idx="3"/>
          </p:cNvCxnSpPr>
          <p:nvPr/>
        </p:nvCxnSpPr>
        <p:spPr>
          <a:xfrm>
            <a:off x="3563512" y="3559110"/>
            <a:ext cx="325335" cy="0"/>
          </a:xfrm>
          <a:prstGeom prst="straightConnector1">
            <a:avLst/>
          </a:prstGeom>
          <a:ln w="28575">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1EB0113E-FF40-D05A-3CC1-5B0CA60B07CD}"/>
              </a:ext>
            </a:extLst>
          </p:cNvPr>
          <p:cNvSpPr txBox="1"/>
          <p:nvPr/>
        </p:nvSpPr>
        <p:spPr>
          <a:xfrm>
            <a:off x="3888847" y="3376581"/>
            <a:ext cx="3300904" cy="369332"/>
          </a:xfrm>
          <a:prstGeom prst="rect">
            <a:avLst/>
          </a:prstGeom>
          <a:noFill/>
        </p:spPr>
        <p:txBody>
          <a:bodyPr wrap="none" rtlCol="0">
            <a:spAutoFit/>
          </a:bodyPr>
          <a:lstStyle/>
          <a:p>
            <a:r>
              <a:rPr lang="zh-CN" altLang="en-US" dirty="0"/>
              <a:t>告诉真相 “</a:t>
            </a:r>
            <a:r>
              <a:rPr lang="en-US" altLang="zh-CN" dirty="0"/>
              <a:t>YES</a:t>
            </a:r>
            <a:r>
              <a:rPr lang="zh-CN" altLang="en-US" dirty="0"/>
              <a:t>”</a:t>
            </a:r>
            <a:r>
              <a:rPr lang="en-US" altLang="zh-CN" dirty="0"/>
              <a:t> or </a:t>
            </a:r>
            <a:r>
              <a:rPr lang="zh-CN" altLang="en-US" dirty="0"/>
              <a:t>“</a:t>
            </a:r>
            <a:r>
              <a:rPr lang="en-US" altLang="zh-CN" dirty="0"/>
              <a:t>NO</a:t>
            </a:r>
            <a:r>
              <a:rPr lang="zh-CN" altLang="en-US" dirty="0"/>
              <a:t>”</a:t>
            </a:r>
          </a:p>
        </p:txBody>
      </p:sp>
      <p:cxnSp>
        <p:nvCxnSpPr>
          <p:cNvPr id="25" name="直接箭头连接符 24">
            <a:extLst>
              <a:ext uri="{FF2B5EF4-FFF2-40B4-BE49-F238E27FC236}">
                <a16:creationId xmlns:a16="http://schemas.microsoft.com/office/drawing/2014/main" id="{EE4BA797-B929-521F-B582-4C2F911D4C08}"/>
              </a:ext>
            </a:extLst>
          </p:cNvPr>
          <p:cNvCxnSpPr>
            <a:stCxn id="14" idx="3"/>
          </p:cNvCxnSpPr>
          <p:nvPr/>
        </p:nvCxnSpPr>
        <p:spPr>
          <a:xfrm flipV="1">
            <a:off x="3777577" y="4522168"/>
            <a:ext cx="399402" cy="3231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CC86A488-488C-CF6D-0AD0-44FA85EB43C4}"/>
              </a:ext>
            </a:extLst>
          </p:cNvPr>
          <p:cNvCxnSpPr>
            <a:stCxn id="14" idx="3"/>
          </p:cNvCxnSpPr>
          <p:nvPr/>
        </p:nvCxnSpPr>
        <p:spPr>
          <a:xfrm>
            <a:off x="3777577" y="4845334"/>
            <a:ext cx="406717" cy="2874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D6B9A23D-569B-81E3-198A-DF36191C2842}"/>
              </a:ext>
            </a:extLst>
          </p:cNvPr>
          <p:cNvSpPr txBox="1"/>
          <p:nvPr/>
        </p:nvSpPr>
        <p:spPr>
          <a:xfrm>
            <a:off x="4176979" y="4317705"/>
            <a:ext cx="646331" cy="369332"/>
          </a:xfrm>
          <a:prstGeom prst="rect">
            <a:avLst/>
          </a:prstGeom>
          <a:noFill/>
        </p:spPr>
        <p:txBody>
          <a:bodyPr wrap="none" rtlCol="0">
            <a:spAutoFit/>
          </a:bodyPr>
          <a:lstStyle/>
          <a:p>
            <a:r>
              <a:rPr lang="zh-CN" altLang="en-US" dirty="0"/>
              <a:t>正面</a:t>
            </a:r>
          </a:p>
        </p:txBody>
      </p:sp>
      <p:sp>
        <p:nvSpPr>
          <p:cNvPr id="29" name="文本框 28">
            <a:extLst>
              <a:ext uri="{FF2B5EF4-FFF2-40B4-BE49-F238E27FC236}">
                <a16:creationId xmlns:a16="http://schemas.microsoft.com/office/drawing/2014/main" id="{4AB697CF-FC6C-709B-C9CF-599631CCC9EA}"/>
              </a:ext>
            </a:extLst>
          </p:cNvPr>
          <p:cNvSpPr txBox="1"/>
          <p:nvPr/>
        </p:nvSpPr>
        <p:spPr>
          <a:xfrm>
            <a:off x="4176978" y="4983833"/>
            <a:ext cx="646331" cy="369332"/>
          </a:xfrm>
          <a:prstGeom prst="rect">
            <a:avLst/>
          </a:prstGeom>
          <a:noFill/>
        </p:spPr>
        <p:txBody>
          <a:bodyPr wrap="none" rtlCol="0">
            <a:spAutoFit/>
          </a:bodyPr>
          <a:lstStyle/>
          <a:p>
            <a:r>
              <a:rPr lang="zh-CN" altLang="en-US" dirty="0"/>
              <a:t>反面</a:t>
            </a:r>
          </a:p>
        </p:txBody>
      </p:sp>
      <p:cxnSp>
        <p:nvCxnSpPr>
          <p:cNvPr id="31" name="直接箭头连接符 30">
            <a:extLst>
              <a:ext uri="{FF2B5EF4-FFF2-40B4-BE49-F238E27FC236}">
                <a16:creationId xmlns:a16="http://schemas.microsoft.com/office/drawing/2014/main" id="{1D8FDC4E-F5A5-8810-5E3F-6BD1797607D5}"/>
              </a:ext>
            </a:extLst>
          </p:cNvPr>
          <p:cNvCxnSpPr>
            <a:stCxn id="28" idx="3"/>
          </p:cNvCxnSpPr>
          <p:nvPr/>
        </p:nvCxnSpPr>
        <p:spPr>
          <a:xfrm>
            <a:off x="4823310" y="4502371"/>
            <a:ext cx="304645" cy="0"/>
          </a:xfrm>
          <a:prstGeom prst="straightConnector1">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3" name="直接箭头连接符 32">
            <a:extLst>
              <a:ext uri="{FF2B5EF4-FFF2-40B4-BE49-F238E27FC236}">
                <a16:creationId xmlns:a16="http://schemas.microsoft.com/office/drawing/2014/main" id="{F2EDB81B-7B28-11FC-B21F-E94F2CCC742E}"/>
              </a:ext>
            </a:extLst>
          </p:cNvPr>
          <p:cNvCxnSpPr>
            <a:stCxn id="29" idx="3"/>
          </p:cNvCxnSpPr>
          <p:nvPr/>
        </p:nvCxnSpPr>
        <p:spPr>
          <a:xfrm>
            <a:off x="4823309" y="5168499"/>
            <a:ext cx="30464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B14374EE-F940-8170-E134-173F74D7950F}"/>
              </a:ext>
            </a:extLst>
          </p:cNvPr>
          <p:cNvSpPr txBox="1"/>
          <p:nvPr/>
        </p:nvSpPr>
        <p:spPr>
          <a:xfrm>
            <a:off x="5127955" y="4280418"/>
            <a:ext cx="646331" cy="369332"/>
          </a:xfrm>
          <a:prstGeom prst="rect">
            <a:avLst/>
          </a:prstGeom>
          <a:noFill/>
        </p:spPr>
        <p:txBody>
          <a:bodyPr wrap="none" rtlCol="0">
            <a:spAutoFit/>
          </a:bodyPr>
          <a:lstStyle/>
          <a:p>
            <a:r>
              <a:rPr lang="en-US" altLang="zh-CN" dirty="0"/>
              <a:t>YES</a:t>
            </a:r>
            <a:endParaRPr lang="zh-CN" altLang="en-US" dirty="0"/>
          </a:p>
        </p:txBody>
      </p:sp>
      <p:sp>
        <p:nvSpPr>
          <p:cNvPr id="35" name="文本框 34">
            <a:extLst>
              <a:ext uri="{FF2B5EF4-FFF2-40B4-BE49-F238E27FC236}">
                <a16:creationId xmlns:a16="http://schemas.microsoft.com/office/drawing/2014/main" id="{BAAD0218-39EC-AFC6-18D0-06EB5167FB34}"/>
              </a:ext>
            </a:extLst>
          </p:cNvPr>
          <p:cNvSpPr txBox="1"/>
          <p:nvPr/>
        </p:nvSpPr>
        <p:spPr>
          <a:xfrm>
            <a:off x="5190485" y="4976891"/>
            <a:ext cx="530915" cy="369332"/>
          </a:xfrm>
          <a:prstGeom prst="rect">
            <a:avLst/>
          </a:prstGeom>
          <a:noFill/>
        </p:spPr>
        <p:txBody>
          <a:bodyPr wrap="none" rtlCol="0">
            <a:spAutoFit/>
          </a:bodyPr>
          <a:lstStyle/>
          <a:p>
            <a:r>
              <a:rPr lang="en-US" altLang="zh-CN" dirty="0"/>
              <a:t>NO</a:t>
            </a:r>
            <a:endParaRPr lang="zh-CN" altLang="en-US" dirty="0"/>
          </a:p>
        </p:txBody>
      </p:sp>
      <p:sp>
        <p:nvSpPr>
          <p:cNvPr id="36" name="文本框 35">
            <a:extLst>
              <a:ext uri="{FF2B5EF4-FFF2-40B4-BE49-F238E27FC236}">
                <a16:creationId xmlns:a16="http://schemas.microsoft.com/office/drawing/2014/main" id="{D65F2213-0E13-9AB5-3457-4EB108BBD981}"/>
              </a:ext>
            </a:extLst>
          </p:cNvPr>
          <p:cNvSpPr txBox="1"/>
          <p:nvPr/>
        </p:nvSpPr>
        <p:spPr>
          <a:xfrm>
            <a:off x="7378340" y="3414861"/>
            <a:ext cx="3962944" cy="461665"/>
          </a:xfrm>
          <a:prstGeom prst="rect">
            <a:avLst/>
          </a:prstGeom>
          <a:noFill/>
        </p:spPr>
        <p:txBody>
          <a:bodyPr wrap="none" rtlCol="0">
            <a:spAutoFit/>
          </a:bodyPr>
          <a:lstStyle/>
          <a:p>
            <a:r>
              <a:rPr lang="zh-CN" altLang="en-US" sz="2400" dirty="0">
                <a:solidFill>
                  <a:srgbClr val="FF0000"/>
                </a:solidFill>
              </a:rPr>
              <a:t>为客户提供了</a:t>
            </a:r>
            <a:r>
              <a:rPr lang="zh-CN" altLang="en-US" sz="2400" b="1" i="1" dirty="0">
                <a:solidFill>
                  <a:srgbClr val="FF0000"/>
                </a:solidFill>
              </a:rPr>
              <a:t>可否认性 </a:t>
            </a:r>
            <a:r>
              <a:rPr lang="zh-CN" altLang="en-US" sz="2400" dirty="0">
                <a:solidFill>
                  <a:srgbClr val="FF0000"/>
                </a:solidFill>
              </a:rPr>
              <a:t>权利</a:t>
            </a:r>
          </a:p>
        </p:txBody>
      </p:sp>
      <p:sp>
        <p:nvSpPr>
          <p:cNvPr id="37" name="文本框 36">
            <a:extLst>
              <a:ext uri="{FF2B5EF4-FFF2-40B4-BE49-F238E27FC236}">
                <a16:creationId xmlns:a16="http://schemas.microsoft.com/office/drawing/2014/main" id="{C09531E3-5FFB-5AFD-0691-8B609F9F69F5}"/>
              </a:ext>
            </a:extLst>
          </p:cNvPr>
          <p:cNvSpPr txBox="1"/>
          <p:nvPr/>
        </p:nvSpPr>
        <p:spPr>
          <a:xfrm>
            <a:off x="7029907" y="4474485"/>
            <a:ext cx="4490581" cy="923330"/>
          </a:xfrm>
          <a:prstGeom prst="rect">
            <a:avLst/>
          </a:prstGeom>
          <a:noFill/>
        </p:spPr>
        <p:txBody>
          <a:bodyPr wrap="square" rtlCol="0">
            <a:spAutoFit/>
          </a:bodyPr>
          <a:lstStyle/>
          <a:p>
            <a:r>
              <a:rPr lang="zh-CN" altLang="en-US" dirty="0"/>
              <a:t>但如果同一问题被询问多次的话，收集者可以通过</a:t>
            </a:r>
            <a:r>
              <a:rPr lang="zh-CN" altLang="en-US" dirty="0">
                <a:solidFill>
                  <a:schemeClr val="accent2"/>
                </a:solidFill>
              </a:rPr>
              <a:t>跟踪独特的用户</a:t>
            </a:r>
            <a:r>
              <a:rPr lang="en-US" altLang="zh-CN" dirty="0">
                <a:solidFill>
                  <a:schemeClr val="accent2"/>
                </a:solidFill>
              </a:rPr>
              <a:t>ID</a:t>
            </a:r>
            <a:r>
              <a:rPr lang="zh-CN" altLang="en-US" dirty="0"/>
              <a:t>来侵犯用户隐私。</a:t>
            </a:r>
          </a:p>
        </p:txBody>
      </p:sp>
      <p:sp>
        <p:nvSpPr>
          <p:cNvPr id="6" name="文本框 5">
            <a:extLst>
              <a:ext uri="{FF2B5EF4-FFF2-40B4-BE49-F238E27FC236}">
                <a16:creationId xmlns:a16="http://schemas.microsoft.com/office/drawing/2014/main" id="{A8CA96F6-905F-23A9-01E1-6D078DED04B0}"/>
              </a:ext>
            </a:extLst>
          </p:cNvPr>
          <p:cNvSpPr txBox="1"/>
          <p:nvPr/>
        </p:nvSpPr>
        <p:spPr>
          <a:xfrm>
            <a:off x="710163" y="2615916"/>
            <a:ext cx="3185487" cy="369332"/>
          </a:xfrm>
          <a:prstGeom prst="rect">
            <a:avLst/>
          </a:prstGeom>
          <a:noFill/>
        </p:spPr>
        <p:txBody>
          <a:bodyPr wrap="none" rtlCol="0">
            <a:spAutoFit/>
          </a:bodyPr>
          <a:lstStyle/>
          <a:p>
            <a:r>
              <a:rPr lang="zh-CN" altLang="en-US" dirty="0"/>
              <a:t>解决方案：抛一枚</a:t>
            </a:r>
            <a:r>
              <a:rPr lang="zh-CN" altLang="en-US" dirty="0">
                <a:solidFill>
                  <a:schemeClr val="accent2"/>
                </a:solidFill>
              </a:rPr>
              <a:t>不公正</a:t>
            </a:r>
            <a:r>
              <a:rPr lang="zh-CN" altLang="en-US" dirty="0"/>
              <a:t>硬币</a:t>
            </a:r>
          </a:p>
        </p:txBody>
      </p:sp>
      <p:sp>
        <p:nvSpPr>
          <p:cNvPr id="8" name="文本框 7">
            <a:extLst>
              <a:ext uri="{FF2B5EF4-FFF2-40B4-BE49-F238E27FC236}">
                <a16:creationId xmlns:a16="http://schemas.microsoft.com/office/drawing/2014/main" id="{B0019669-4CC9-E692-37A1-0E71EFBC180A}"/>
              </a:ext>
            </a:extLst>
          </p:cNvPr>
          <p:cNvSpPr txBox="1"/>
          <p:nvPr/>
        </p:nvSpPr>
        <p:spPr>
          <a:xfrm>
            <a:off x="1621197" y="3491552"/>
            <a:ext cx="248786" cy="369332"/>
          </a:xfrm>
          <a:prstGeom prst="rect">
            <a:avLst/>
          </a:prstGeom>
          <a:noFill/>
        </p:spPr>
        <p:txBody>
          <a:bodyPr wrap="none" rtlCol="0">
            <a:spAutoFit/>
          </a:bodyPr>
          <a:lstStyle/>
          <a:p>
            <a:r>
              <a:rPr lang="en-US" altLang="zh-CN" dirty="0"/>
              <a:t>f</a:t>
            </a:r>
            <a:endParaRPr lang="zh-CN" altLang="en-US" dirty="0"/>
          </a:p>
        </p:txBody>
      </p:sp>
      <p:sp>
        <p:nvSpPr>
          <p:cNvPr id="10" name="文本框 9">
            <a:extLst>
              <a:ext uri="{FF2B5EF4-FFF2-40B4-BE49-F238E27FC236}">
                <a16:creationId xmlns:a16="http://schemas.microsoft.com/office/drawing/2014/main" id="{21B60943-FDAF-2B71-3245-E628829A4B2D}"/>
              </a:ext>
            </a:extLst>
          </p:cNvPr>
          <p:cNvSpPr txBox="1"/>
          <p:nvPr/>
        </p:nvSpPr>
        <p:spPr>
          <a:xfrm>
            <a:off x="1480085" y="4465084"/>
            <a:ext cx="453970" cy="369332"/>
          </a:xfrm>
          <a:prstGeom prst="rect">
            <a:avLst/>
          </a:prstGeom>
          <a:noFill/>
        </p:spPr>
        <p:txBody>
          <a:bodyPr wrap="none" rtlCol="0">
            <a:spAutoFit/>
          </a:bodyPr>
          <a:lstStyle/>
          <a:p>
            <a:r>
              <a:rPr lang="en-US" altLang="zh-CN" dirty="0"/>
              <a:t>1-f</a:t>
            </a:r>
            <a:endParaRPr lang="zh-CN" altLang="en-US" dirty="0"/>
          </a:p>
        </p:txBody>
      </p:sp>
      <p:sp>
        <p:nvSpPr>
          <p:cNvPr id="12" name="文本框 7">
            <a:extLst>
              <a:ext uri="{FF2B5EF4-FFF2-40B4-BE49-F238E27FC236}">
                <a16:creationId xmlns:a16="http://schemas.microsoft.com/office/drawing/2014/main" id="{B0019669-4CC9-E692-37A1-0E71EFBC180A}"/>
              </a:ext>
            </a:extLst>
          </p:cNvPr>
          <p:cNvSpPr txBox="1"/>
          <p:nvPr/>
        </p:nvSpPr>
        <p:spPr>
          <a:xfrm>
            <a:off x="3619700" y="4220336"/>
            <a:ext cx="50526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1/2</a:t>
            </a:r>
            <a:endParaRPr lang="zh-CN" altLang="en-US" dirty="0"/>
          </a:p>
        </p:txBody>
      </p:sp>
      <p:sp>
        <p:nvSpPr>
          <p:cNvPr id="15" name="文本框 7">
            <a:extLst>
              <a:ext uri="{FF2B5EF4-FFF2-40B4-BE49-F238E27FC236}">
                <a16:creationId xmlns:a16="http://schemas.microsoft.com/office/drawing/2014/main" id="{D5726F39-0553-A2B8-EDB1-1307D53BE95B}"/>
              </a:ext>
            </a:extLst>
          </p:cNvPr>
          <p:cNvSpPr txBox="1"/>
          <p:nvPr/>
        </p:nvSpPr>
        <p:spPr>
          <a:xfrm>
            <a:off x="3609181" y="5028483"/>
            <a:ext cx="50526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1/2</a:t>
            </a:r>
            <a:endParaRPr lang="zh-CN" altLang="en-US" dirty="0"/>
          </a:p>
        </p:txBody>
      </p:sp>
    </p:spTree>
    <p:extLst>
      <p:ext uri="{BB962C8B-B14F-4D97-AF65-F5344CB8AC3E}">
        <p14:creationId xmlns:p14="http://schemas.microsoft.com/office/powerpoint/2010/main" val="21457569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7" grpId="0"/>
      <p:bldP spid="28" grpId="0"/>
      <p:bldP spid="29" grpId="0"/>
      <p:bldP spid="34" grpId="0"/>
      <p:bldP spid="35" grpId="0"/>
      <p:bldP spid="36" grpId="0"/>
      <p:bldP spid="37" grpId="0"/>
      <p:bldP spid="6" grpId="0"/>
      <p:bldP spid="8" grpId="0"/>
      <p:bldP spid="10"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9104F-C896-C620-7A05-619A91DDAA3D}"/>
              </a:ext>
            </a:extLst>
          </p:cNvPr>
          <p:cNvSpPr>
            <a:spLocks noGrp="1"/>
          </p:cNvSpPr>
          <p:nvPr>
            <p:ph type="title"/>
          </p:nvPr>
        </p:nvSpPr>
        <p:spPr/>
        <p:txBody>
          <a:bodyPr>
            <a:normAutofit/>
          </a:bodyPr>
          <a:lstStyle/>
          <a:p>
            <a:r>
              <a:rPr lang="zh-CN" altLang="en-US" sz="3600" dirty="0"/>
              <a:t>二、</a:t>
            </a:r>
            <a:r>
              <a:rPr lang="en-US" altLang="zh-CN" sz="3600" dirty="0"/>
              <a:t>RAPPOR</a:t>
            </a:r>
            <a:r>
              <a:rPr lang="zh-CN" altLang="en-US" sz="3600" dirty="0"/>
              <a:t>算法介绍</a:t>
            </a:r>
          </a:p>
        </p:txBody>
      </p:sp>
      <p:sp>
        <p:nvSpPr>
          <p:cNvPr id="3" name="灯片编号占位符 2">
            <a:extLst>
              <a:ext uri="{FF2B5EF4-FFF2-40B4-BE49-F238E27FC236}">
                <a16:creationId xmlns:a16="http://schemas.microsoft.com/office/drawing/2014/main" id="{48D7A3A8-427F-1724-3972-9DB05F2343C6}"/>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4" name="文本框 3">
            <a:extLst>
              <a:ext uri="{FF2B5EF4-FFF2-40B4-BE49-F238E27FC236}">
                <a16:creationId xmlns:a16="http://schemas.microsoft.com/office/drawing/2014/main" id="{47BCC9FA-62CF-3223-F65D-8640426BDA4C}"/>
              </a:ext>
            </a:extLst>
          </p:cNvPr>
          <p:cNvSpPr txBox="1"/>
          <p:nvPr/>
        </p:nvSpPr>
        <p:spPr>
          <a:xfrm>
            <a:off x="669926" y="1283562"/>
            <a:ext cx="10850561" cy="1289456"/>
          </a:xfrm>
          <a:prstGeom prst="rect">
            <a:avLst/>
          </a:prstGeom>
          <a:noFill/>
        </p:spPr>
        <p:txBody>
          <a:bodyPr wrap="square" rtlCol="0">
            <a:spAutoFit/>
          </a:bodyPr>
          <a:lstStyle/>
          <a:p>
            <a:pPr>
              <a:lnSpc>
                <a:spcPct val="150000"/>
              </a:lnSpc>
            </a:pPr>
            <a:r>
              <a:rPr lang="en-US" altLang="zh-CN" b="1" dirty="0"/>
              <a:t>RAPPOR</a:t>
            </a:r>
            <a:r>
              <a:rPr lang="zh-CN" altLang="en-US" b="1" dirty="0"/>
              <a:t>算法：</a:t>
            </a:r>
            <a:endParaRPr lang="en-US" altLang="zh-CN" b="1" dirty="0"/>
          </a:p>
          <a:p>
            <a:pPr>
              <a:lnSpc>
                <a:spcPct val="150000"/>
              </a:lnSpc>
            </a:pPr>
            <a:r>
              <a:rPr lang="zh-CN" altLang="en-US" dirty="0"/>
              <a:t>总的来说就是两个步骤：</a:t>
            </a:r>
            <a:r>
              <a:rPr lang="zh-CN" altLang="en-US" dirty="0">
                <a:solidFill>
                  <a:schemeClr val="accent2"/>
                </a:solidFill>
              </a:rPr>
              <a:t>客户端编码</a:t>
            </a:r>
            <a:r>
              <a:rPr lang="en-US" altLang="zh-CN" dirty="0"/>
              <a:t>----</a:t>
            </a:r>
            <a:r>
              <a:rPr lang="zh-CN" altLang="en-US" dirty="0"/>
              <a:t>用户对自己的真实数据加入一定噪声进行扰动后再上传</a:t>
            </a:r>
            <a:endParaRPr lang="en-US" altLang="zh-CN" dirty="0"/>
          </a:p>
          <a:p>
            <a:pPr>
              <a:lnSpc>
                <a:spcPct val="150000"/>
              </a:lnSpc>
            </a:pPr>
            <a:r>
              <a:rPr lang="en-US" altLang="zh-CN" dirty="0"/>
              <a:t>                                        </a:t>
            </a:r>
            <a:r>
              <a:rPr lang="zh-CN" altLang="en-US" dirty="0">
                <a:solidFill>
                  <a:schemeClr val="accent2"/>
                </a:solidFill>
              </a:rPr>
              <a:t>服务器端解码</a:t>
            </a:r>
            <a:r>
              <a:rPr lang="en-US" altLang="zh-CN" dirty="0"/>
              <a:t>----</a:t>
            </a:r>
            <a:r>
              <a:rPr lang="zh-CN" altLang="en-US" dirty="0"/>
              <a:t>服务器对用户上传的扰动数据进行统计分析</a:t>
            </a:r>
          </a:p>
        </p:txBody>
      </p:sp>
      <p:sp>
        <p:nvSpPr>
          <p:cNvPr id="6" name="文本框 5">
            <a:extLst>
              <a:ext uri="{FF2B5EF4-FFF2-40B4-BE49-F238E27FC236}">
                <a16:creationId xmlns:a16="http://schemas.microsoft.com/office/drawing/2014/main" id="{60C631D2-1651-36AA-CC7D-596D1F8920E4}"/>
              </a:ext>
            </a:extLst>
          </p:cNvPr>
          <p:cNvSpPr txBox="1"/>
          <p:nvPr/>
        </p:nvSpPr>
        <p:spPr>
          <a:xfrm>
            <a:off x="669925" y="2979135"/>
            <a:ext cx="4801314" cy="369332"/>
          </a:xfrm>
          <a:prstGeom prst="rect">
            <a:avLst/>
          </a:prstGeom>
          <a:noFill/>
        </p:spPr>
        <p:txBody>
          <a:bodyPr wrap="none" rtlCol="0">
            <a:spAutoFit/>
          </a:bodyPr>
          <a:lstStyle/>
          <a:p>
            <a:r>
              <a:rPr lang="zh-CN" altLang="en-US" dirty="0"/>
              <a:t>首先就是将用户属性值映射到</a:t>
            </a:r>
            <a:r>
              <a:rPr lang="zh-CN" altLang="en-US" b="1" dirty="0"/>
              <a:t>布隆过滤器</a:t>
            </a:r>
            <a:r>
              <a:rPr lang="zh-CN" altLang="en-US" dirty="0"/>
              <a:t>中：</a:t>
            </a:r>
          </a:p>
        </p:txBody>
      </p:sp>
      <p:pic>
        <p:nvPicPr>
          <p:cNvPr id="8" name="图片 7">
            <a:extLst>
              <a:ext uri="{FF2B5EF4-FFF2-40B4-BE49-F238E27FC236}">
                <a16:creationId xmlns:a16="http://schemas.microsoft.com/office/drawing/2014/main" id="{FD53141A-7E61-3419-C658-5A9DF42FEDE3}"/>
              </a:ext>
            </a:extLst>
          </p:cNvPr>
          <p:cNvPicPr>
            <a:picLocks noChangeAspect="1"/>
          </p:cNvPicPr>
          <p:nvPr/>
        </p:nvPicPr>
        <p:blipFill>
          <a:blip r:embed="rId2"/>
          <a:stretch>
            <a:fillRect/>
          </a:stretch>
        </p:blipFill>
        <p:spPr>
          <a:xfrm>
            <a:off x="669925" y="3779236"/>
            <a:ext cx="8659046" cy="990274"/>
          </a:xfrm>
          <a:prstGeom prst="rect">
            <a:avLst/>
          </a:prstGeom>
        </p:spPr>
      </p:pic>
      <p:sp>
        <p:nvSpPr>
          <p:cNvPr id="9" name="文本框 8">
            <a:extLst>
              <a:ext uri="{FF2B5EF4-FFF2-40B4-BE49-F238E27FC236}">
                <a16:creationId xmlns:a16="http://schemas.microsoft.com/office/drawing/2014/main" id="{64A65415-B821-77F0-F2FA-A89C79D4193E}"/>
              </a:ext>
            </a:extLst>
          </p:cNvPr>
          <p:cNvSpPr txBox="1"/>
          <p:nvPr/>
        </p:nvSpPr>
        <p:spPr>
          <a:xfrm>
            <a:off x="669925" y="5200279"/>
            <a:ext cx="2499402" cy="873957"/>
          </a:xfrm>
          <a:prstGeom prst="rect">
            <a:avLst/>
          </a:prstGeom>
          <a:noFill/>
        </p:spPr>
        <p:txBody>
          <a:bodyPr wrap="none" rtlCol="0">
            <a:spAutoFit/>
          </a:bodyPr>
          <a:lstStyle/>
          <a:p>
            <a:pPr>
              <a:lnSpc>
                <a:spcPct val="150000"/>
              </a:lnSpc>
            </a:pPr>
            <a:r>
              <a:rPr lang="zh-CN" altLang="en-US" dirty="0"/>
              <a:t>布隆过滤器长度 </a:t>
            </a:r>
            <a:r>
              <a:rPr lang="en-US" altLang="zh-CN" dirty="0"/>
              <a:t>k=256</a:t>
            </a:r>
          </a:p>
          <a:p>
            <a:pPr>
              <a:lnSpc>
                <a:spcPct val="150000"/>
              </a:lnSpc>
            </a:pPr>
            <a:r>
              <a:rPr lang="zh-CN" altLang="en-US" dirty="0"/>
              <a:t>哈希函数个数 </a:t>
            </a:r>
            <a:r>
              <a:rPr lang="en-US" altLang="zh-CN" dirty="0"/>
              <a:t>h=4</a:t>
            </a:r>
            <a:endParaRPr lang="zh-CN" altLang="en-US" dirty="0"/>
          </a:p>
        </p:txBody>
      </p:sp>
      <p:sp>
        <p:nvSpPr>
          <p:cNvPr id="5" name="文本框 4">
            <a:extLst>
              <a:ext uri="{FF2B5EF4-FFF2-40B4-BE49-F238E27FC236}">
                <a16:creationId xmlns:a16="http://schemas.microsoft.com/office/drawing/2014/main" id="{60D3F0AF-B3F3-28C4-C820-7EED7B824949}"/>
              </a:ext>
            </a:extLst>
          </p:cNvPr>
          <p:cNvSpPr txBox="1"/>
          <p:nvPr/>
        </p:nvSpPr>
        <p:spPr>
          <a:xfrm>
            <a:off x="5301962" y="5389771"/>
            <a:ext cx="338554" cy="369332"/>
          </a:xfrm>
          <a:prstGeom prst="rect">
            <a:avLst/>
          </a:prstGeom>
          <a:solidFill>
            <a:schemeClr val="accent3">
              <a:lumMod val="60000"/>
              <a:lumOff val="40000"/>
            </a:schemeClr>
          </a:solidFill>
        </p:spPr>
        <p:txBody>
          <a:bodyPr wrap="none" rtlCol="0">
            <a:spAutoFit/>
          </a:bodyPr>
          <a:lstStyle/>
          <a:p>
            <a:r>
              <a:rPr lang="en-US" altLang="zh-CN" dirty="0"/>
              <a:t>V</a:t>
            </a:r>
            <a:endParaRPr lang="zh-CN" altLang="en-US" dirty="0"/>
          </a:p>
        </p:txBody>
      </p:sp>
      <p:cxnSp>
        <p:nvCxnSpPr>
          <p:cNvPr id="10" name="直接箭头连接符 9">
            <a:extLst>
              <a:ext uri="{FF2B5EF4-FFF2-40B4-BE49-F238E27FC236}">
                <a16:creationId xmlns:a16="http://schemas.microsoft.com/office/drawing/2014/main" id="{AFB019D1-84E9-0142-6234-D7285C0B00C2}"/>
              </a:ext>
            </a:extLst>
          </p:cNvPr>
          <p:cNvCxnSpPr>
            <a:stCxn id="5" idx="3"/>
          </p:cNvCxnSpPr>
          <p:nvPr/>
        </p:nvCxnSpPr>
        <p:spPr>
          <a:xfrm>
            <a:off x="5640516" y="5574437"/>
            <a:ext cx="1447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711D628-4E1F-839D-BB7A-8F43E0F2FE67}"/>
              </a:ext>
            </a:extLst>
          </p:cNvPr>
          <p:cNvSpPr txBox="1"/>
          <p:nvPr/>
        </p:nvSpPr>
        <p:spPr>
          <a:xfrm>
            <a:off x="7088429" y="5389771"/>
            <a:ext cx="338554" cy="369332"/>
          </a:xfrm>
          <a:prstGeom prst="rect">
            <a:avLst/>
          </a:prstGeom>
          <a:solidFill>
            <a:schemeClr val="accent3">
              <a:lumMod val="60000"/>
              <a:lumOff val="40000"/>
            </a:schemeClr>
          </a:solidFill>
        </p:spPr>
        <p:txBody>
          <a:bodyPr wrap="none" rtlCol="0">
            <a:spAutoFit/>
          </a:bodyPr>
          <a:lstStyle/>
          <a:p>
            <a:r>
              <a:rPr lang="en-US" altLang="zh-CN" dirty="0"/>
              <a:t>B</a:t>
            </a:r>
            <a:endParaRPr lang="zh-CN" altLang="en-US" dirty="0"/>
          </a:p>
        </p:txBody>
      </p:sp>
      <p:sp>
        <p:nvSpPr>
          <p:cNvPr id="12" name="文本框 11">
            <a:extLst>
              <a:ext uri="{FF2B5EF4-FFF2-40B4-BE49-F238E27FC236}">
                <a16:creationId xmlns:a16="http://schemas.microsoft.com/office/drawing/2014/main" id="{A22E4B54-4714-0587-56BE-4800449BA858}"/>
              </a:ext>
            </a:extLst>
          </p:cNvPr>
          <p:cNvSpPr txBox="1"/>
          <p:nvPr/>
        </p:nvSpPr>
        <p:spPr>
          <a:xfrm>
            <a:off x="10007194" y="2837046"/>
            <a:ext cx="1338828" cy="369332"/>
          </a:xfrm>
          <a:prstGeom prst="rect">
            <a:avLst/>
          </a:prstGeom>
          <a:noFill/>
        </p:spPr>
        <p:txBody>
          <a:bodyPr wrap="none" rtlCol="0">
            <a:spAutoFit/>
          </a:bodyPr>
          <a:lstStyle/>
          <a:p>
            <a:r>
              <a:rPr lang="zh-CN" altLang="en-US" b="1" dirty="0">
                <a:solidFill>
                  <a:schemeClr val="accent2"/>
                </a:solidFill>
              </a:rPr>
              <a:t>客户端编码</a:t>
            </a:r>
          </a:p>
        </p:txBody>
      </p:sp>
      <p:sp>
        <p:nvSpPr>
          <p:cNvPr id="13" name="文本框 12">
            <a:extLst>
              <a:ext uri="{FF2B5EF4-FFF2-40B4-BE49-F238E27FC236}">
                <a16:creationId xmlns:a16="http://schemas.microsoft.com/office/drawing/2014/main" id="{220630D6-166A-8B4C-2895-51AF2AB2D2A1}"/>
              </a:ext>
            </a:extLst>
          </p:cNvPr>
          <p:cNvSpPr txBox="1"/>
          <p:nvPr/>
        </p:nvSpPr>
        <p:spPr>
          <a:xfrm>
            <a:off x="10507331" y="3348467"/>
            <a:ext cx="389850" cy="369332"/>
          </a:xfrm>
          <a:prstGeom prst="rect">
            <a:avLst/>
          </a:prstGeom>
          <a:solidFill>
            <a:schemeClr val="accent3">
              <a:lumMod val="60000"/>
              <a:lumOff val="40000"/>
            </a:schemeClr>
          </a:solidFill>
        </p:spPr>
        <p:txBody>
          <a:bodyPr wrap="square" rtlCol="0">
            <a:spAutoFit/>
          </a:bodyPr>
          <a:lstStyle/>
          <a:p>
            <a:r>
              <a:rPr lang="en-US" altLang="zh-CN" dirty="0"/>
              <a:t>V</a:t>
            </a:r>
            <a:endParaRPr lang="zh-CN" altLang="en-US" dirty="0"/>
          </a:p>
        </p:txBody>
      </p:sp>
      <p:sp>
        <p:nvSpPr>
          <p:cNvPr id="14" name="文本框 4">
            <a:extLst>
              <a:ext uri="{FF2B5EF4-FFF2-40B4-BE49-F238E27FC236}">
                <a16:creationId xmlns:a16="http://schemas.microsoft.com/office/drawing/2014/main" id="{60D3F0AF-B3F3-28C4-C820-7EED7B824949}"/>
              </a:ext>
            </a:extLst>
          </p:cNvPr>
          <p:cNvSpPr txBox="1"/>
          <p:nvPr/>
        </p:nvSpPr>
        <p:spPr>
          <a:xfrm>
            <a:off x="10507331" y="4035029"/>
            <a:ext cx="389850" cy="369332"/>
          </a:xfrm>
          <a:prstGeom prst="rect">
            <a:avLst/>
          </a:prstGeom>
          <a:solidFill>
            <a:schemeClr val="accent3">
              <a:lumMod val="60000"/>
              <a:lumOff val="4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a:t>
            </a:r>
            <a:endParaRPr lang="zh-CN" altLang="en-US" dirty="0"/>
          </a:p>
        </p:txBody>
      </p:sp>
      <p:sp>
        <p:nvSpPr>
          <p:cNvPr id="15" name="文本框 4">
            <a:extLst>
              <a:ext uri="{FF2B5EF4-FFF2-40B4-BE49-F238E27FC236}">
                <a16:creationId xmlns:a16="http://schemas.microsoft.com/office/drawing/2014/main" id="{60D3F0AF-B3F3-28C4-C820-7EED7B824949}"/>
              </a:ext>
            </a:extLst>
          </p:cNvPr>
          <p:cNvSpPr txBox="1"/>
          <p:nvPr/>
        </p:nvSpPr>
        <p:spPr>
          <a:xfrm>
            <a:off x="10507331" y="4718621"/>
            <a:ext cx="389850" cy="369332"/>
          </a:xfrm>
          <a:prstGeom prst="rect">
            <a:avLst/>
          </a:prstGeom>
          <a:solidFill>
            <a:schemeClr val="accent3">
              <a:lumMod val="60000"/>
              <a:lumOff val="4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a:t>
            </a:r>
            <a:endParaRPr lang="zh-CN" altLang="en-US" dirty="0"/>
          </a:p>
        </p:txBody>
      </p:sp>
      <p:sp>
        <p:nvSpPr>
          <p:cNvPr id="16" name="文本框 4">
            <a:extLst>
              <a:ext uri="{FF2B5EF4-FFF2-40B4-BE49-F238E27FC236}">
                <a16:creationId xmlns:a16="http://schemas.microsoft.com/office/drawing/2014/main" id="{60D3F0AF-B3F3-28C4-C820-7EED7B824949}"/>
              </a:ext>
            </a:extLst>
          </p:cNvPr>
          <p:cNvSpPr txBox="1"/>
          <p:nvPr/>
        </p:nvSpPr>
        <p:spPr>
          <a:xfrm>
            <a:off x="10507331" y="5389771"/>
            <a:ext cx="389850" cy="369332"/>
          </a:xfrm>
          <a:prstGeom prst="rect">
            <a:avLst/>
          </a:prstGeom>
          <a:solidFill>
            <a:schemeClr val="accent3">
              <a:lumMod val="60000"/>
              <a:lumOff val="4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S</a:t>
            </a:r>
            <a:endParaRPr lang="zh-CN" altLang="en-US" dirty="0"/>
          </a:p>
        </p:txBody>
      </p:sp>
      <p:cxnSp>
        <p:nvCxnSpPr>
          <p:cNvPr id="18" name="直接箭头连接符 17">
            <a:extLst>
              <a:ext uri="{FF2B5EF4-FFF2-40B4-BE49-F238E27FC236}">
                <a16:creationId xmlns:a16="http://schemas.microsoft.com/office/drawing/2014/main" id="{3DC1C490-E5D3-24F8-F895-94592382BA22}"/>
              </a:ext>
            </a:extLst>
          </p:cNvPr>
          <p:cNvCxnSpPr>
            <a:stCxn id="13" idx="2"/>
            <a:endCxn id="14" idx="0"/>
          </p:cNvCxnSpPr>
          <p:nvPr/>
        </p:nvCxnSpPr>
        <p:spPr>
          <a:xfrm>
            <a:off x="10702256" y="3717799"/>
            <a:ext cx="0" cy="3172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F6CA55DC-4325-4048-272A-8E9EDB668D86}"/>
              </a:ext>
            </a:extLst>
          </p:cNvPr>
          <p:cNvCxnSpPr>
            <a:stCxn id="14" idx="2"/>
            <a:endCxn id="15" idx="0"/>
          </p:cNvCxnSpPr>
          <p:nvPr/>
        </p:nvCxnSpPr>
        <p:spPr>
          <a:xfrm>
            <a:off x="10702256" y="4404361"/>
            <a:ext cx="0" cy="3142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0B38E3BD-2A66-49E7-71F0-822ED4DC11A5}"/>
              </a:ext>
            </a:extLst>
          </p:cNvPr>
          <p:cNvCxnSpPr>
            <a:cxnSpLocks/>
            <a:stCxn id="15" idx="2"/>
            <a:endCxn id="16" idx="0"/>
          </p:cNvCxnSpPr>
          <p:nvPr/>
        </p:nvCxnSpPr>
        <p:spPr>
          <a:xfrm>
            <a:off x="10702256" y="5087953"/>
            <a:ext cx="0" cy="3018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94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5" grpId="0" animBg="1"/>
      <p:bldP spid="11" grpId="0" animBg="1"/>
      <p:bldP spid="12" grpId="0"/>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9588D-8DC1-0A16-90BC-C353F7AB6732}"/>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422A3CD6-1AA0-8013-EBE9-F682B6D27FD1}"/>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sp>
        <p:nvSpPr>
          <p:cNvPr id="4" name="文本框 3">
            <a:extLst>
              <a:ext uri="{FF2B5EF4-FFF2-40B4-BE49-F238E27FC236}">
                <a16:creationId xmlns:a16="http://schemas.microsoft.com/office/drawing/2014/main" id="{90F6258F-559C-DA7B-B1A0-16096B4A1E0E}"/>
              </a:ext>
            </a:extLst>
          </p:cNvPr>
          <p:cNvSpPr txBox="1"/>
          <p:nvPr/>
        </p:nvSpPr>
        <p:spPr>
          <a:xfrm>
            <a:off x="649573" y="1282079"/>
            <a:ext cx="6167073" cy="499111"/>
          </a:xfrm>
          <a:prstGeom prst="rect">
            <a:avLst/>
          </a:prstGeom>
          <a:noFill/>
        </p:spPr>
        <p:txBody>
          <a:bodyPr wrap="none" rtlCol="0">
            <a:spAutoFit/>
          </a:bodyPr>
          <a:lstStyle/>
          <a:p>
            <a:pPr>
              <a:lnSpc>
                <a:spcPct val="150000"/>
              </a:lnSpc>
            </a:pPr>
            <a:r>
              <a:rPr lang="zh-CN" altLang="en-US" sz="2000" b="1" dirty="0">
                <a:solidFill>
                  <a:schemeClr val="accent2"/>
                </a:solidFill>
              </a:rPr>
              <a:t>客户端编码</a:t>
            </a:r>
            <a:r>
              <a:rPr lang="en-US" altLang="zh-CN" sz="2000" b="1" dirty="0">
                <a:solidFill>
                  <a:schemeClr val="accent2"/>
                </a:solidFill>
              </a:rPr>
              <a:t>       </a:t>
            </a:r>
            <a:r>
              <a:rPr lang="en-US" altLang="zh-CN" dirty="0"/>
              <a:t>2-Level Randomized Response </a:t>
            </a:r>
            <a:r>
              <a:rPr lang="zh-CN" altLang="en-US" dirty="0"/>
              <a:t>随机响应</a:t>
            </a:r>
          </a:p>
        </p:txBody>
      </p:sp>
      <p:sp>
        <p:nvSpPr>
          <p:cNvPr id="5" name="文本框 4">
            <a:extLst>
              <a:ext uri="{FF2B5EF4-FFF2-40B4-BE49-F238E27FC236}">
                <a16:creationId xmlns:a16="http://schemas.microsoft.com/office/drawing/2014/main" id="{37864FBE-4B33-480F-5A2D-319C4EF5D8F3}"/>
              </a:ext>
            </a:extLst>
          </p:cNvPr>
          <p:cNvSpPr txBox="1"/>
          <p:nvPr/>
        </p:nvSpPr>
        <p:spPr>
          <a:xfrm>
            <a:off x="848563" y="2849506"/>
            <a:ext cx="1569660" cy="369332"/>
          </a:xfrm>
          <a:prstGeom prst="rect">
            <a:avLst/>
          </a:prstGeom>
          <a:noFill/>
        </p:spPr>
        <p:txBody>
          <a:bodyPr wrap="none" rtlCol="0">
            <a:spAutoFit/>
          </a:bodyPr>
          <a:lstStyle/>
          <a:p>
            <a:r>
              <a:rPr lang="zh-CN" altLang="en-US" dirty="0"/>
              <a:t>永久随机响应</a:t>
            </a:r>
          </a:p>
        </p:txBody>
      </p:sp>
      <p:sp>
        <p:nvSpPr>
          <p:cNvPr id="6" name="文本框 5">
            <a:extLst>
              <a:ext uri="{FF2B5EF4-FFF2-40B4-BE49-F238E27FC236}">
                <a16:creationId xmlns:a16="http://schemas.microsoft.com/office/drawing/2014/main" id="{0B3A8B3D-1720-61E0-DBD7-00B736D4FA2C}"/>
              </a:ext>
            </a:extLst>
          </p:cNvPr>
          <p:cNvSpPr txBox="1"/>
          <p:nvPr/>
        </p:nvSpPr>
        <p:spPr>
          <a:xfrm>
            <a:off x="848563" y="4897966"/>
            <a:ext cx="1569660" cy="369332"/>
          </a:xfrm>
          <a:prstGeom prst="rect">
            <a:avLst/>
          </a:prstGeom>
          <a:noFill/>
        </p:spPr>
        <p:txBody>
          <a:bodyPr wrap="none" rtlCol="0">
            <a:spAutoFit/>
          </a:bodyPr>
          <a:lstStyle/>
          <a:p>
            <a:r>
              <a:rPr lang="zh-CN" altLang="en-US" dirty="0"/>
              <a:t>瞬时随机响应</a:t>
            </a:r>
          </a:p>
        </p:txBody>
      </p:sp>
      <p:pic>
        <p:nvPicPr>
          <p:cNvPr id="2052" name="Picture 4">
            <a:extLst>
              <a:ext uri="{FF2B5EF4-FFF2-40B4-BE49-F238E27FC236}">
                <a16:creationId xmlns:a16="http://schemas.microsoft.com/office/drawing/2014/main" id="{C53358C3-F76C-1FA2-35F3-A83B6852C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311" y="2339455"/>
            <a:ext cx="454342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3771C57-E3E3-7832-257F-2A5462CCCA01}"/>
              </a:ext>
            </a:extLst>
          </p:cNvPr>
          <p:cNvPicPr>
            <a:picLocks noChangeAspect="1"/>
          </p:cNvPicPr>
          <p:nvPr/>
        </p:nvPicPr>
        <p:blipFill>
          <a:blip r:embed="rId3"/>
          <a:stretch>
            <a:fillRect/>
          </a:stretch>
        </p:blipFill>
        <p:spPr>
          <a:xfrm>
            <a:off x="2721978" y="4680571"/>
            <a:ext cx="3514725" cy="895350"/>
          </a:xfrm>
          <a:prstGeom prst="rect">
            <a:avLst/>
          </a:prstGeom>
        </p:spPr>
      </p:pic>
      <p:sp>
        <p:nvSpPr>
          <p:cNvPr id="10" name="文本框 9">
            <a:extLst>
              <a:ext uri="{FF2B5EF4-FFF2-40B4-BE49-F238E27FC236}">
                <a16:creationId xmlns:a16="http://schemas.microsoft.com/office/drawing/2014/main" id="{53538E61-7A42-5455-2D6A-F3B2D823BEE5}"/>
              </a:ext>
            </a:extLst>
          </p:cNvPr>
          <p:cNvSpPr txBox="1"/>
          <p:nvPr/>
        </p:nvSpPr>
        <p:spPr>
          <a:xfrm>
            <a:off x="7135238" y="2539777"/>
            <a:ext cx="3942105" cy="1200329"/>
          </a:xfrm>
          <a:prstGeom prst="rect">
            <a:avLst/>
          </a:prstGeom>
          <a:noFill/>
        </p:spPr>
        <p:txBody>
          <a:bodyPr wrap="none" rtlCol="0">
            <a:spAutoFit/>
          </a:bodyPr>
          <a:lstStyle/>
          <a:p>
            <a:r>
              <a:rPr lang="en-US" altLang="zh-CN" dirty="0">
                <a:solidFill>
                  <a:schemeClr val="accent2"/>
                </a:solidFill>
              </a:rPr>
              <a:t>f: </a:t>
            </a:r>
            <a:r>
              <a:rPr lang="zh-CN" altLang="en-US" dirty="0">
                <a:solidFill>
                  <a:schemeClr val="accent2"/>
                </a:solidFill>
              </a:rPr>
              <a:t>用户可调参数</a:t>
            </a:r>
            <a:endParaRPr lang="en-US" altLang="zh-CN" dirty="0">
              <a:solidFill>
                <a:schemeClr val="accent2"/>
              </a:solidFill>
            </a:endParaRPr>
          </a:p>
          <a:p>
            <a:r>
              <a:rPr lang="en-US" altLang="zh-CN" dirty="0"/>
              <a:t>For example:</a:t>
            </a:r>
          </a:p>
          <a:p>
            <a:r>
              <a:rPr lang="en-US" altLang="zh-CN" dirty="0"/>
              <a:t>f=1/2</a:t>
            </a:r>
          </a:p>
          <a:p>
            <a:r>
              <a:rPr lang="zh-CN" altLang="en-US" dirty="0"/>
              <a:t>（</a:t>
            </a:r>
            <a:r>
              <a:rPr lang="en-US" altLang="zh-CN" dirty="0"/>
              <a:t>f</a:t>
            </a:r>
            <a:r>
              <a:rPr lang="zh-CN" altLang="en-US" dirty="0"/>
              <a:t>用于控制隐私水平，越大越随机）</a:t>
            </a:r>
          </a:p>
        </p:txBody>
      </p:sp>
      <p:sp>
        <p:nvSpPr>
          <p:cNvPr id="13" name="文本框 12">
            <a:extLst>
              <a:ext uri="{FF2B5EF4-FFF2-40B4-BE49-F238E27FC236}">
                <a16:creationId xmlns:a16="http://schemas.microsoft.com/office/drawing/2014/main" id="{B5504347-27A8-1E55-9676-FA0793C9B6ED}"/>
              </a:ext>
            </a:extLst>
          </p:cNvPr>
          <p:cNvSpPr txBox="1"/>
          <p:nvPr/>
        </p:nvSpPr>
        <p:spPr>
          <a:xfrm>
            <a:off x="6809845" y="4666581"/>
            <a:ext cx="2185214" cy="923330"/>
          </a:xfrm>
          <a:prstGeom prst="rect">
            <a:avLst/>
          </a:prstGeom>
          <a:noFill/>
        </p:spPr>
        <p:txBody>
          <a:bodyPr wrap="none" rtlCol="0">
            <a:spAutoFit/>
          </a:bodyPr>
          <a:lstStyle/>
          <a:p>
            <a:r>
              <a:rPr lang="en-US" altLang="zh-CN" dirty="0">
                <a:solidFill>
                  <a:schemeClr val="accent2"/>
                </a:solidFill>
              </a:rPr>
              <a:t>p</a:t>
            </a:r>
            <a:r>
              <a:rPr lang="zh-CN" altLang="en-US" dirty="0">
                <a:solidFill>
                  <a:schemeClr val="accent2"/>
                </a:solidFill>
              </a:rPr>
              <a:t>、</a:t>
            </a:r>
            <a:r>
              <a:rPr lang="en-US" altLang="zh-CN" dirty="0">
                <a:solidFill>
                  <a:schemeClr val="accent2"/>
                </a:solidFill>
              </a:rPr>
              <a:t>q: </a:t>
            </a:r>
            <a:r>
              <a:rPr lang="zh-CN" altLang="en-US" dirty="0">
                <a:solidFill>
                  <a:schemeClr val="accent2"/>
                </a:solidFill>
              </a:rPr>
              <a:t>用户可调参数</a:t>
            </a:r>
            <a:endParaRPr lang="en-US" altLang="zh-CN" dirty="0">
              <a:solidFill>
                <a:schemeClr val="accent2"/>
              </a:solidFill>
            </a:endParaRPr>
          </a:p>
          <a:p>
            <a:r>
              <a:rPr lang="en-US" altLang="zh-CN" dirty="0"/>
              <a:t>For example:</a:t>
            </a:r>
          </a:p>
          <a:p>
            <a:r>
              <a:rPr lang="en-US" altLang="zh-CN" dirty="0"/>
              <a:t>p=1/4,1=3/4</a:t>
            </a:r>
            <a:endParaRPr lang="zh-CN" altLang="en-US" dirty="0"/>
          </a:p>
        </p:txBody>
      </p:sp>
      <p:sp>
        <p:nvSpPr>
          <p:cNvPr id="14" name="文本框 13">
            <a:extLst>
              <a:ext uri="{FF2B5EF4-FFF2-40B4-BE49-F238E27FC236}">
                <a16:creationId xmlns:a16="http://schemas.microsoft.com/office/drawing/2014/main" id="{104DF1AE-3C97-3424-0403-E794AE504D39}"/>
              </a:ext>
            </a:extLst>
          </p:cNvPr>
          <p:cNvSpPr txBox="1"/>
          <p:nvPr/>
        </p:nvSpPr>
        <p:spPr>
          <a:xfrm>
            <a:off x="848563" y="3773190"/>
            <a:ext cx="2753703" cy="369332"/>
          </a:xfrm>
          <a:prstGeom prst="rect">
            <a:avLst/>
          </a:prstGeom>
          <a:noFill/>
        </p:spPr>
        <p:txBody>
          <a:bodyPr wrap="none" rtlCol="0">
            <a:spAutoFit/>
          </a:bodyPr>
          <a:lstStyle/>
          <a:p>
            <a:r>
              <a:rPr lang="en-US" altLang="zh-CN" dirty="0">
                <a:solidFill>
                  <a:srgbClr val="FF0000"/>
                </a:solidFill>
              </a:rPr>
              <a:t>B’ </a:t>
            </a:r>
            <a:r>
              <a:rPr lang="zh-CN" altLang="en-US" dirty="0">
                <a:solidFill>
                  <a:srgbClr val="FF0000"/>
                </a:solidFill>
              </a:rPr>
              <a:t>将永久保存在客户端中</a:t>
            </a:r>
          </a:p>
        </p:txBody>
      </p:sp>
      <p:sp>
        <p:nvSpPr>
          <p:cNvPr id="15" name="文本框 14">
            <a:extLst>
              <a:ext uri="{FF2B5EF4-FFF2-40B4-BE49-F238E27FC236}">
                <a16:creationId xmlns:a16="http://schemas.microsoft.com/office/drawing/2014/main" id="{CF282183-4F3B-B8EC-0277-009781DED490}"/>
              </a:ext>
            </a:extLst>
          </p:cNvPr>
          <p:cNvSpPr txBox="1"/>
          <p:nvPr/>
        </p:nvSpPr>
        <p:spPr>
          <a:xfrm>
            <a:off x="838346" y="5725875"/>
            <a:ext cx="5006499" cy="369332"/>
          </a:xfrm>
          <a:prstGeom prst="rect">
            <a:avLst/>
          </a:prstGeom>
          <a:noFill/>
        </p:spPr>
        <p:txBody>
          <a:bodyPr wrap="none" rtlCol="0">
            <a:spAutoFit/>
          </a:bodyPr>
          <a:lstStyle/>
          <a:p>
            <a:r>
              <a:rPr lang="zh-CN" altLang="en-US" dirty="0">
                <a:solidFill>
                  <a:srgbClr val="FF0000"/>
                </a:solidFill>
              </a:rPr>
              <a:t>每次上传数据都对</a:t>
            </a:r>
            <a:r>
              <a:rPr lang="en-US" altLang="zh-CN" dirty="0">
                <a:solidFill>
                  <a:srgbClr val="FF0000"/>
                </a:solidFill>
              </a:rPr>
              <a:t>B’</a:t>
            </a:r>
            <a:r>
              <a:rPr lang="zh-CN" altLang="en-US" dirty="0">
                <a:solidFill>
                  <a:srgbClr val="FF0000"/>
                </a:solidFill>
              </a:rPr>
              <a:t>进行一次瞬时随机响应扰动</a:t>
            </a:r>
          </a:p>
        </p:txBody>
      </p:sp>
      <p:sp>
        <p:nvSpPr>
          <p:cNvPr id="16" name="文本框 4">
            <a:extLst>
              <a:ext uri="{FF2B5EF4-FFF2-40B4-BE49-F238E27FC236}">
                <a16:creationId xmlns:a16="http://schemas.microsoft.com/office/drawing/2014/main" id="{60D3F0AF-B3F3-28C4-C820-7EED7B824949}"/>
              </a:ext>
            </a:extLst>
          </p:cNvPr>
          <p:cNvSpPr txBox="1"/>
          <p:nvPr/>
        </p:nvSpPr>
        <p:spPr>
          <a:xfrm>
            <a:off x="9336270" y="2682036"/>
            <a:ext cx="338554" cy="369332"/>
          </a:xfrm>
          <a:prstGeom prst="rect">
            <a:avLst/>
          </a:prstGeom>
          <a:solidFill>
            <a:schemeClr val="accent3">
              <a:lumMod val="60000"/>
              <a:lumOff val="4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a:t>
            </a:r>
            <a:endParaRPr lang="zh-CN" altLang="en-US" dirty="0"/>
          </a:p>
        </p:txBody>
      </p:sp>
      <p:cxnSp>
        <p:nvCxnSpPr>
          <p:cNvPr id="17" name="直接箭头连接符 16">
            <a:extLst>
              <a:ext uri="{FF2B5EF4-FFF2-40B4-BE49-F238E27FC236}">
                <a16:creationId xmlns:a16="http://schemas.microsoft.com/office/drawing/2014/main" id="{AFB019D1-84E9-0142-6234-D7285C0B00C2}"/>
              </a:ext>
            </a:extLst>
          </p:cNvPr>
          <p:cNvCxnSpPr>
            <a:stCxn id="16" idx="3"/>
          </p:cNvCxnSpPr>
          <p:nvPr/>
        </p:nvCxnSpPr>
        <p:spPr>
          <a:xfrm>
            <a:off x="9674824" y="2866702"/>
            <a:ext cx="1447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0">
            <a:extLst>
              <a:ext uri="{FF2B5EF4-FFF2-40B4-BE49-F238E27FC236}">
                <a16:creationId xmlns:a16="http://schemas.microsoft.com/office/drawing/2014/main" id="{B711D628-4E1F-839D-BB7A-8F43E0F2FE67}"/>
              </a:ext>
            </a:extLst>
          </p:cNvPr>
          <p:cNvSpPr txBox="1"/>
          <p:nvPr/>
        </p:nvSpPr>
        <p:spPr>
          <a:xfrm>
            <a:off x="11122737" y="2682036"/>
            <a:ext cx="389850" cy="369332"/>
          </a:xfrm>
          <a:prstGeom prst="rect">
            <a:avLst/>
          </a:prstGeom>
          <a:solidFill>
            <a:schemeClr val="accent3">
              <a:lumMod val="60000"/>
              <a:lumOff val="4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a:t>
            </a:r>
            <a:endParaRPr lang="zh-CN" altLang="en-US" dirty="0"/>
          </a:p>
        </p:txBody>
      </p:sp>
      <p:sp>
        <p:nvSpPr>
          <p:cNvPr id="19" name="文本框 4">
            <a:extLst>
              <a:ext uri="{FF2B5EF4-FFF2-40B4-BE49-F238E27FC236}">
                <a16:creationId xmlns:a16="http://schemas.microsoft.com/office/drawing/2014/main" id="{60D3F0AF-B3F3-28C4-C820-7EED7B824949}"/>
              </a:ext>
            </a:extLst>
          </p:cNvPr>
          <p:cNvSpPr txBox="1"/>
          <p:nvPr/>
        </p:nvSpPr>
        <p:spPr>
          <a:xfrm>
            <a:off x="9336270" y="4810184"/>
            <a:ext cx="389850" cy="369332"/>
          </a:xfrm>
          <a:prstGeom prst="rect">
            <a:avLst/>
          </a:prstGeom>
          <a:solidFill>
            <a:schemeClr val="accent3">
              <a:lumMod val="60000"/>
              <a:lumOff val="4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B’</a:t>
            </a:r>
            <a:endParaRPr lang="zh-CN" altLang="en-US" dirty="0"/>
          </a:p>
        </p:txBody>
      </p:sp>
      <p:cxnSp>
        <p:nvCxnSpPr>
          <p:cNvPr id="20" name="直接箭头连接符 19">
            <a:extLst>
              <a:ext uri="{FF2B5EF4-FFF2-40B4-BE49-F238E27FC236}">
                <a16:creationId xmlns:a16="http://schemas.microsoft.com/office/drawing/2014/main" id="{AFB019D1-84E9-0142-6234-D7285C0B00C2}"/>
              </a:ext>
            </a:extLst>
          </p:cNvPr>
          <p:cNvCxnSpPr>
            <a:stCxn id="19" idx="3"/>
          </p:cNvCxnSpPr>
          <p:nvPr/>
        </p:nvCxnSpPr>
        <p:spPr>
          <a:xfrm>
            <a:off x="9726120" y="4994850"/>
            <a:ext cx="13966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0">
            <a:extLst>
              <a:ext uri="{FF2B5EF4-FFF2-40B4-BE49-F238E27FC236}">
                <a16:creationId xmlns:a16="http://schemas.microsoft.com/office/drawing/2014/main" id="{B711D628-4E1F-839D-BB7A-8F43E0F2FE67}"/>
              </a:ext>
            </a:extLst>
          </p:cNvPr>
          <p:cNvSpPr txBox="1"/>
          <p:nvPr/>
        </p:nvSpPr>
        <p:spPr>
          <a:xfrm>
            <a:off x="11122737" y="4810184"/>
            <a:ext cx="338554" cy="369332"/>
          </a:xfrm>
          <a:prstGeom prst="rect">
            <a:avLst/>
          </a:prstGeom>
          <a:solidFill>
            <a:schemeClr val="accent3">
              <a:lumMod val="60000"/>
              <a:lumOff val="40000"/>
            </a:schemeClr>
          </a:solid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S</a:t>
            </a:r>
            <a:endParaRPr lang="zh-CN" altLang="en-US" dirty="0"/>
          </a:p>
        </p:txBody>
      </p:sp>
      <p:pic>
        <p:nvPicPr>
          <p:cNvPr id="22" name="Picture 2">
            <a:extLst>
              <a:ext uri="{FF2B5EF4-FFF2-40B4-BE49-F238E27FC236}">
                <a16:creationId xmlns:a16="http://schemas.microsoft.com/office/drawing/2014/main" id="{8A39E58F-A6E4-5B20-5A26-74DFEB7FF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997" y="1122206"/>
            <a:ext cx="3514628" cy="137285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E1EDC0F-CA05-C734-0B24-55848AC0B6F4}"/>
              </a:ext>
            </a:extLst>
          </p:cNvPr>
          <p:cNvSpPr txBox="1"/>
          <p:nvPr/>
        </p:nvSpPr>
        <p:spPr>
          <a:xfrm>
            <a:off x="7457710" y="5609041"/>
            <a:ext cx="4434227" cy="461665"/>
          </a:xfrm>
          <a:prstGeom prst="rect">
            <a:avLst/>
          </a:prstGeom>
          <a:noFill/>
        </p:spPr>
        <p:txBody>
          <a:bodyPr wrap="none" rtlCol="0">
            <a:spAutoFit/>
          </a:bodyPr>
          <a:lstStyle/>
          <a:p>
            <a:r>
              <a:rPr lang="zh-CN" altLang="en-US" sz="2400" b="1" dirty="0">
                <a:solidFill>
                  <a:schemeClr val="accent2"/>
                </a:solidFill>
                <a:highlight>
                  <a:srgbClr val="FFFF00"/>
                </a:highlight>
              </a:rPr>
              <a:t>两次随机响应都满足</a:t>
            </a:r>
            <a:r>
              <a:rPr lang="el-GR" altLang="zh-CN" sz="2400" b="1" dirty="0">
                <a:solidFill>
                  <a:schemeClr val="accent2"/>
                </a:solidFill>
                <a:highlight>
                  <a:srgbClr val="FFFF00"/>
                </a:highlight>
              </a:rPr>
              <a:t>ε</a:t>
            </a:r>
            <a:r>
              <a:rPr lang="en-US" altLang="zh-CN" sz="2400" b="1" dirty="0">
                <a:solidFill>
                  <a:schemeClr val="accent2"/>
                </a:solidFill>
                <a:highlight>
                  <a:srgbClr val="FFFF00"/>
                </a:highlight>
              </a:rPr>
              <a:t>-</a:t>
            </a:r>
            <a:r>
              <a:rPr lang="zh-CN" altLang="en-US" sz="2400" b="1" dirty="0">
                <a:solidFill>
                  <a:schemeClr val="accent2"/>
                </a:solidFill>
                <a:highlight>
                  <a:srgbClr val="FFFF00"/>
                </a:highlight>
              </a:rPr>
              <a:t>差分隐私</a:t>
            </a:r>
          </a:p>
        </p:txBody>
      </p:sp>
    </p:spTree>
    <p:extLst>
      <p:ext uri="{BB962C8B-B14F-4D97-AF65-F5344CB8AC3E}">
        <p14:creationId xmlns:p14="http://schemas.microsoft.com/office/powerpoint/2010/main" val="223880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3" grpId="0"/>
      <p:bldP spid="14" grpId="0"/>
      <p:bldP spid="15" grpId="0"/>
      <p:bldP spid="16" grpId="0" animBg="1"/>
      <p:bldP spid="18" grpId="0" animBg="1"/>
      <p:bldP spid="19" grpId="0" animBg="1"/>
      <p:bldP spid="21"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D8E8C-B52F-AC80-C142-243B3C4EC2F8}"/>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CCC58E69-4C66-C7AE-4344-1A9B9E2FB15D}"/>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 name="Picture 2">
            <a:extLst>
              <a:ext uri="{FF2B5EF4-FFF2-40B4-BE49-F238E27FC236}">
                <a16:creationId xmlns:a16="http://schemas.microsoft.com/office/drawing/2014/main" id="{FFDD7B75-5138-91CF-93C9-C3F36E8F1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1322287"/>
            <a:ext cx="6411189" cy="250428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171AA1E-1DD2-8C56-B29D-7292F6C35FFC}"/>
              </a:ext>
            </a:extLst>
          </p:cNvPr>
          <p:cNvPicPr>
            <a:picLocks noChangeAspect="1"/>
          </p:cNvPicPr>
          <p:nvPr/>
        </p:nvPicPr>
        <p:blipFill>
          <a:blip r:embed="rId3"/>
          <a:stretch>
            <a:fillRect/>
          </a:stretch>
        </p:blipFill>
        <p:spPr>
          <a:xfrm>
            <a:off x="669925" y="3815386"/>
            <a:ext cx="10450982" cy="2322066"/>
          </a:xfrm>
          <a:prstGeom prst="rect">
            <a:avLst/>
          </a:prstGeom>
        </p:spPr>
      </p:pic>
      <p:sp>
        <p:nvSpPr>
          <p:cNvPr id="6" name="文本框 5">
            <a:extLst>
              <a:ext uri="{FF2B5EF4-FFF2-40B4-BE49-F238E27FC236}">
                <a16:creationId xmlns:a16="http://schemas.microsoft.com/office/drawing/2014/main" id="{06ABA125-5D89-854F-615E-895834686D0F}"/>
              </a:ext>
            </a:extLst>
          </p:cNvPr>
          <p:cNvSpPr txBox="1"/>
          <p:nvPr/>
        </p:nvSpPr>
        <p:spPr>
          <a:xfrm>
            <a:off x="7198156" y="1361817"/>
            <a:ext cx="4117505" cy="2120452"/>
          </a:xfrm>
          <a:prstGeom prst="rect">
            <a:avLst/>
          </a:prstGeom>
          <a:noFill/>
        </p:spPr>
        <p:txBody>
          <a:bodyPr wrap="square" rtlCol="0">
            <a:spAutoFit/>
          </a:bodyPr>
          <a:lstStyle/>
          <a:p>
            <a:pPr>
              <a:lnSpc>
                <a:spcPct val="150000"/>
              </a:lnSpc>
            </a:pPr>
            <a:r>
              <a:rPr lang="zh-CN" altLang="en-US" b="0" i="0" dirty="0">
                <a:effectLst/>
                <a:latin typeface="-apple-system"/>
              </a:rPr>
              <a:t>通过对</a:t>
            </a:r>
            <a:r>
              <a:rPr lang="en-US" altLang="zh-CN" b="0" i="0" dirty="0">
                <a:effectLst/>
                <a:latin typeface="-apple-system"/>
              </a:rPr>
              <a:t>B’</a:t>
            </a:r>
            <a:r>
              <a:rPr lang="zh-CN" altLang="en-US" b="0" i="0" dirty="0">
                <a:effectLst/>
                <a:latin typeface="-apple-system"/>
              </a:rPr>
              <a:t>进行随机响应获得</a:t>
            </a:r>
            <a:r>
              <a:rPr lang="en-US" altLang="zh-CN" b="0" i="0" dirty="0">
                <a:effectLst/>
                <a:latin typeface="-apple-system"/>
              </a:rPr>
              <a:t>S</a:t>
            </a:r>
            <a:r>
              <a:rPr lang="zh-CN" altLang="en-US" b="0" i="0" dirty="0">
                <a:effectLst/>
                <a:latin typeface="-apple-system"/>
              </a:rPr>
              <a:t>再进行传送，大大增加了跟踪客户端的难度，否则</a:t>
            </a:r>
            <a:r>
              <a:rPr lang="en-US" altLang="zh-CN" b="0" i="0" dirty="0">
                <a:effectLst/>
                <a:latin typeface="-apple-system"/>
              </a:rPr>
              <a:t>B’</a:t>
            </a:r>
            <a:r>
              <a:rPr lang="zh-CN" altLang="en-US" b="0" i="0" dirty="0">
                <a:effectLst/>
                <a:latin typeface="-apple-system"/>
              </a:rPr>
              <a:t>可以视为纵向询问中的唯一标识符。同时提供了更强大的短期隐私保护，通过改变参数，有效平衡不同的攻击模型。</a:t>
            </a:r>
            <a:endParaRPr lang="zh-CN" altLang="en-US" dirty="0"/>
          </a:p>
        </p:txBody>
      </p:sp>
      <p:sp>
        <p:nvSpPr>
          <p:cNvPr id="5" name="矩形 4">
            <a:extLst>
              <a:ext uri="{FF2B5EF4-FFF2-40B4-BE49-F238E27FC236}">
                <a16:creationId xmlns:a16="http://schemas.microsoft.com/office/drawing/2014/main" id="{1D515E30-4FB6-350D-2D8C-3589B989E702}"/>
              </a:ext>
            </a:extLst>
          </p:cNvPr>
          <p:cNvSpPr/>
          <p:nvPr/>
        </p:nvSpPr>
        <p:spPr>
          <a:xfrm>
            <a:off x="785611" y="2517820"/>
            <a:ext cx="721217" cy="38636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88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1F3B3-39E0-9392-5167-216654C467DE}"/>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3FBDDA8B-1491-025D-7F6A-70BC226DB010}"/>
              </a:ext>
            </a:extLst>
          </p:cNvPr>
          <p:cNvSpPr>
            <a:spLocks noGrp="1"/>
          </p:cNvSpPr>
          <p:nvPr>
            <p:ph type="sldNum" sz="quarter" idx="12"/>
          </p:nvPr>
        </p:nvSpPr>
        <p:spPr/>
        <p:txBody>
          <a:bodyPr/>
          <a:lstStyle/>
          <a:p>
            <a:fld id="{5DD3DB80-B894-403A-B48E-6FDC1A72010E}" type="slidenum">
              <a:rPr lang="zh-CN" altLang="en-US" smtClean="0"/>
              <a:t>15</a:t>
            </a:fld>
            <a:endParaRPr lang="zh-CN" altLang="en-US"/>
          </a:p>
        </p:txBody>
      </p:sp>
      <p:sp>
        <p:nvSpPr>
          <p:cNvPr id="4" name="文本框 3">
            <a:extLst>
              <a:ext uri="{FF2B5EF4-FFF2-40B4-BE49-F238E27FC236}">
                <a16:creationId xmlns:a16="http://schemas.microsoft.com/office/drawing/2014/main" id="{CFA0B311-DD44-0EF2-EB6C-C69E8E2C3BEF}"/>
              </a:ext>
            </a:extLst>
          </p:cNvPr>
          <p:cNvSpPr txBox="1"/>
          <p:nvPr/>
        </p:nvSpPr>
        <p:spPr>
          <a:xfrm>
            <a:off x="669925" y="1319107"/>
            <a:ext cx="4493538" cy="461665"/>
          </a:xfrm>
          <a:prstGeom prst="rect">
            <a:avLst/>
          </a:prstGeom>
          <a:noFill/>
        </p:spPr>
        <p:txBody>
          <a:bodyPr wrap="none" rtlCol="0">
            <a:spAutoFit/>
          </a:bodyPr>
          <a:lstStyle/>
          <a:p>
            <a:r>
              <a:rPr lang="zh-CN" altLang="en-US" sz="2400" b="1" dirty="0">
                <a:solidFill>
                  <a:schemeClr val="accent2"/>
                </a:solidFill>
              </a:rPr>
              <a:t>服务器端解码：高效的响应解码</a:t>
            </a:r>
          </a:p>
        </p:txBody>
      </p:sp>
      <p:sp>
        <p:nvSpPr>
          <p:cNvPr id="7" name="文本框 6">
            <a:extLst>
              <a:ext uri="{FF2B5EF4-FFF2-40B4-BE49-F238E27FC236}">
                <a16:creationId xmlns:a16="http://schemas.microsoft.com/office/drawing/2014/main" id="{723B0565-5676-94A3-CEF6-EA70CDD476C1}"/>
              </a:ext>
            </a:extLst>
          </p:cNvPr>
          <p:cNvSpPr txBox="1"/>
          <p:nvPr/>
        </p:nvSpPr>
        <p:spPr>
          <a:xfrm>
            <a:off x="669925" y="2927342"/>
            <a:ext cx="5859664" cy="2535951"/>
          </a:xfrm>
          <a:prstGeom prst="rect">
            <a:avLst/>
          </a:prstGeom>
          <a:noFill/>
        </p:spPr>
        <p:txBody>
          <a:bodyPr wrap="square" rtlCol="0">
            <a:spAutoFit/>
          </a:bodyPr>
          <a:lstStyle/>
          <a:p>
            <a:pPr>
              <a:lnSpc>
                <a:spcPct val="150000"/>
              </a:lnSpc>
            </a:pPr>
            <a:r>
              <a:rPr lang="zh-CN" altLang="en-US" dirty="0"/>
              <a:t>在数据收集之前，所有用户被随机分配到</a:t>
            </a:r>
            <a:r>
              <a:rPr lang="en-US" altLang="zh-CN" dirty="0"/>
              <a:t>m</a:t>
            </a:r>
            <a:r>
              <a:rPr lang="zh-CN" altLang="en-US" dirty="0"/>
              <a:t>个</a:t>
            </a:r>
            <a:r>
              <a:rPr lang="en-US" altLang="zh-CN" dirty="0">
                <a:solidFill>
                  <a:schemeClr val="accent2"/>
                </a:solidFill>
              </a:rPr>
              <a:t>cohort</a:t>
            </a:r>
            <a:r>
              <a:rPr lang="zh-CN" altLang="en-US" dirty="0">
                <a:solidFill>
                  <a:schemeClr val="accent2"/>
                </a:solidFill>
              </a:rPr>
              <a:t>（元组）</a:t>
            </a:r>
            <a:r>
              <a:rPr lang="zh-CN" altLang="en-US" dirty="0"/>
              <a:t>中。为了</a:t>
            </a:r>
            <a:r>
              <a:rPr lang="zh-CN" altLang="en-US" dirty="0">
                <a:solidFill>
                  <a:srgbClr val="FF0000"/>
                </a:solidFill>
              </a:rPr>
              <a:t>减少碰撞或假阳性</a:t>
            </a:r>
            <a:r>
              <a:rPr lang="zh-CN" altLang="en-US" dirty="0"/>
              <a:t>，采用了多个元组（</a:t>
            </a:r>
            <a:r>
              <a:rPr lang="en-US" altLang="zh-CN" dirty="0"/>
              <a:t>multiple cohorts</a:t>
            </a:r>
            <a:r>
              <a:rPr lang="zh-CN" altLang="en-US" dirty="0"/>
              <a:t>）</a:t>
            </a:r>
            <a:r>
              <a:rPr lang="en-US" altLang="zh-CN" dirty="0"/>
              <a:t>:</a:t>
            </a:r>
          </a:p>
          <a:p>
            <a:pPr>
              <a:lnSpc>
                <a:spcPct val="150000"/>
              </a:lnSpc>
            </a:pPr>
            <a:r>
              <a:rPr lang="zh-CN" altLang="en-US" dirty="0"/>
              <a:t>将所有用户随机分配到</a:t>
            </a:r>
            <a:r>
              <a:rPr lang="en-US" altLang="zh-CN" dirty="0"/>
              <a:t>m</a:t>
            </a:r>
            <a:r>
              <a:rPr lang="zh-CN" altLang="en-US" dirty="0"/>
              <a:t>个元组中的一个；</a:t>
            </a:r>
            <a:endParaRPr lang="en-US" altLang="zh-CN" dirty="0"/>
          </a:p>
          <a:p>
            <a:pPr>
              <a:lnSpc>
                <a:spcPct val="150000"/>
              </a:lnSpc>
            </a:pPr>
            <a:r>
              <a:rPr lang="zh-CN" altLang="en-US" dirty="0"/>
              <a:t>每个元组包含多个用户，并且不同元组间使用</a:t>
            </a:r>
            <a:r>
              <a:rPr lang="zh-CN" altLang="en-US" dirty="0">
                <a:solidFill>
                  <a:srgbClr val="FF0000"/>
                </a:solidFill>
              </a:rPr>
              <a:t>不同的哈希函数集</a:t>
            </a:r>
            <a:r>
              <a:rPr lang="zh-CN" altLang="en-US" dirty="0"/>
              <a:t>。</a:t>
            </a:r>
            <a:endParaRPr lang="en-US" altLang="zh-CN" dirty="0"/>
          </a:p>
        </p:txBody>
      </p:sp>
      <p:sp>
        <p:nvSpPr>
          <p:cNvPr id="5" name="文本框 4">
            <a:extLst>
              <a:ext uri="{FF2B5EF4-FFF2-40B4-BE49-F238E27FC236}">
                <a16:creationId xmlns:a16="http://schemas.microsoft.com/office/drawing/2014/main" id="{2B46F25E-DE4F-851F-0CEF-857D53ACB896}"/>
              </a:ext>
            </a:extLst>
          </p:cNvPr>
          <p:cNvSpPr txBox="1"/>
          <p:nvPr/>
        </p:nvSpPr>
        <p:spPr>
          <a:xfrm>
            <a:off x="669925" y="1873669"/>
            <a:ext cx="10850562" cy="960776"/>
          </a:xfrm>
          <a:prstGeom prst="rect">
            <a:avLst/>
          </a:prstGeom>
          <a:noFill/>
        </p:spPr>
        <p:txBody>
          <a:bodyPr wrap="square" rtlCol="0">
            <a:spAutoFit/>
          </a:bodyPr>
          <a:lstStyle/>
          <a:p>
            <a:pPr>
              <a:lnSpc>
                <a:spcPct val="150000"/>
              </a:lnSpc>
            </a:pPr>
            <a:r>
              <a:rPr lang="zh-CN" altLang="en-US" sz="2000" dirty="0"/>
              <a:t>收集者在获取到</a:t>
            </a:r>
            <a:r>
              <a:rPr lang="en-US" altLang="zh-CN" sz="2000" dirty="0"/>
              <a:t>S</a:t>
            </a:r>
            <a:r>
              <a:rPr lang="zh-CN" altLang="en-US" sz="2000" dirty="0"/>
              <a:t>后，并不能直接使用，因为为了保护隐私而故意添加噪声，所以解码需要复杂的统计技术。</a:t>
            </a:r>
          </a:p>
        </p:txBody>
      </p:sp>
      <p:sp>
        <p:nvSpPr>
          <p:cNvPr id="6" name="矩形 5">
            <a:extLst>
              <a:ext uri="{FF2B5EF4-FFF2-40B4-BE49-F238E27FC236}">
                <a16:creationId xmlns:a16="http://schemas.microsoft.com/office/drawing/2014/main" id="{EB8E891C-30B7-5C3E-F398-929A2ADD1A19}"/>
              </a:ext>
            </a:extLst>
          </p:cNvPr>
          <p:cNvSpPr/>
          <p:nvPr/>
        </p:nvSpPr>
        <p:spPr>
          <a:xfrm>
            <a:off x="7018985" y="3659369"/>
            <a:ext cx="701899" cy="76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zh-CN" altLang="en-US" dirty="0"/>
              <a:t>个用户</a:t>
            </a:r>
          </a:p>
        </p:txBody>
      </p:sp>
      <p:cxnSp>
        <p:nvCxnSpPr>
          <p:cNvPr id="9" name="直接箭头连接符 8">
            <a:extLst>
              <a:ext uri="{FF2B5EF4-FFF2-40B4-BE49-F238E27FC236}">
                <a16:creationId xmlns:a16="http://schemas.microsoft.com/office/drawing/2014/main" id="{F585AD27-70C9-84BB-599D-5B4B8E151B37}"/>
              </a:ext>
            </a:extLst>
          </p:cNvPr>
          <p:cNvCxnSpPr>
            <a:cxnSpLocks/>
            <a:stCxn id="6" idx="3"/>
            <a:endCxn id="15" idx="1"/>
          </p:cNvCxnSpPr>
          <p:nvPr/>
        </p:nvCxnSpPr>
        <p:spPr>
          <a:xfrm flipV="1">
            <a:off x="7720884" y="3083326"/>
            <a:ext cx="882203" cy="95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02C6DD2-7A30-8FC3-7A77-AEDF0E0A7AC0}"/>
              </a:ext>
            </a:extLst>
          </p:cNvPr>
          <p:cNvCxnSpPr>
            <a:cxnSpLocks/>
            <a:stCxn id="6" idx="3"/>
            <a:endCxn id="16" idx="1"/>
          </p:cNvCxnSpPr>
          <p:nvPr/>
        </p:nvCxnSpPr>
        <p:spPr>
          <a:xfrm flipV="1">
            <a:off x="7720884" y="3721864"/>
            <a:ext cx="895938" cy="320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80B180C-404C-35E5-702C-3FB2F1288375}"/>
              </a:ext>
            </a:extLst>
          </p:cNvPr>
          <p:cNvCxnSpPr>
            <a:cxnSpLocks/>
            <a:stCxn id="6" idx="3"/>
            <a:endCxn id="18" idx="1"/>
          </p:cNvCxnSpPr>
          <p:nvPr/>
        </p:nvCxnSpPr>
        <p:spPr>
          <a:xfrm>
            <a:off x="7720884" y="4042516"/>
            <a:ext cx="883190" cy="1412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8F0F83B-7951-CFC5-49D9-3EB7E29DDD0C}"/>
              </a:ext>
            </a:extLst>
          </p:cNvPr>
          <p:cNvSpPr/>
          <p:nvPr/>
        </p:nvSpPr>
        <p:spPr>
          <a:xfrm>
            <a:off x="8603087" y="2888374"/>
            <a:ext cx="1147932" cy="38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Cohort(1)</a:t>
            </a:r>
            <a:endParaRPr lang="zh-CN" altLang="en-US" dirty="0"/>
          </a:p>
        </p:txBody>
      </p:sp>
      <p:sp>
        <p:nvSpPr>
          <p:cNvPr id="16" name="矩形 15">
            <a:extLst>
              <a:ext uri="{FF2B5EF4-FFF2-40B4-BE49-F238E27FC236}">
                <a16:creationId xmlns:a16="http://schemas.microsoft.com/office/drawing/2014/main" id="{0FE6D8C6-A710-FC4C-EBF1-A4F09CEE805F}"/>
              </a:ext>
            </a:extLst>
          </p:cNvPr>
          <p:cNvSpPr/>
          <p:nvPr/>
        </p:nvSpPr>
        <p:spPr>
          <a:xfrm>
            <a:off x="8616822" y="3526912"/>
            <a:ext cx="1147932" cy="38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Cohort(2)</a:t>
            </a:r>
            <a:endParaRPr lang="zh-CN" altLang="en-US" dirty="0"/>
          </a:p>
        </p:txBody>
      </p:sp>
      <p:sp>
        <p:nvSpPr>
          <p:cNvPr id="17" name="文本框 16">
            <a:extLst>
              <a:ext uri="{FF2B5EF4-FFF2-40B4-BE49-F238E27FC236}">
                <a16:creationId xmlns:a16="http://schemas.microsoft.com/office/drawing/2014/main" id="{8ADE10F7-D224-A125-E43E-901D067DDD5C}"/>
              </a:ext>
            </a:extLst>
          </p:cNvPr>
          <p:cNvSpPr txBox="1"/>
          <p:nvPr/>
        </p:nvSpPr>
        <p:spPr>
          <a:xfrm>
            <a:off x="8984001" y="4373392"/>
            <a:ext cx="461665" cy="553998"/>
          </a:xfrm>
          <a:prstGeom prst="rect">
            <a:avLst/>
          </a:prstGeom>
          <a:noFill/>
        </p:spPr>
        <p:txBody>
          <a:bodyPr vert="eaVert" wrap="none" rtlCol="0">
            <a:spAutoFit/>
          </a:bodyPr>
          <a:lstStyle/>
          <a:p>
            <a:r>
              <a:rPr lang="en-US" altLang="zh-CN" dirty="0"/>
              <a:t>……</a:t>
            </a:r>
            <a:endParaRPr lang="zh-CN" altLang="en-US" dirty="0"/>
          </a:p>
        </p:txBody>
      </p:sp>
      <p:sp>
        <p:nvSpPr>
          <p:cNvPr id="18" name="矩形 17">
            <a:extLst>
              <a:ext uri="{FF2B5EF4-FFF2-40B4-BE49-F238E27FC236}">
                <a16:creationId xmlns:a16="http://schemas.microsoft.com/office/drawing/2014/main" id="{D8F0F83B-7951-CFC5-49D9-3EB7E29DDD0C}"/>
              </a:ext>
            </a:extLst>
          </p:cNvPr>
          <p:cNvSpPr/>
          <p:nvPr/>
        </p:nvSpPr>
        <p:spPr>
          <a:xfrm>
            <a:off x="8604074" y="5260141"/>
            <a:ext cx="1147932" cy="38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Cohort(m)</a:t>
            </a:r>
            <a:endParaRPr lang="zh-CN" altLang="en-US" dirty="0"/>
          </a:p>
        </p:txBody>
      </p:sp>
      <p:sp>
        <p:nvSpPr>
          <p:cNvPr id="23" name="左大括号 22">
            <a:extLst>
              <a:ext uri="{FF2B5EF4-FFF2-40B4-BE49-F238E27FC236}">
                <a16:creationId xmlns:a16="http://schemas.microsoft.com/office/drawing/2014/main" id="{B991C53E-19DB-9267-FCD5-74AF1924DBD1}"/>
              </a:ext>
            </a:extLst>
          </p:cNvPr>
          <p:cNvSpPr/>
          <p:nvPr/>
        </p:nvSpPr>
        <p:spPr>
          <a:xfrm>
            <a:off x="9826579" y="2648521"/>
            <a:ext cx="3477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8F0F83B-7951-CFC5-49D9-3EB7E29DDD0C}"/>
              </a:ext>
            </a:extLst>
          </p:cNvPr>
          <p:cNvSpPr/>
          <p:nvPr/>
        </p:nvSpPr>
        <p:spPr>
          <a:xfrm>
            <a:off x="10257949" y="2502821"/>
            <a:ext cx="834484" cy="29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user1</a:t>
            </a:r>
            <a:endParaRPr lang="zh-CN" altLang="en-US" dirty="0"/>
          </a:p>
        </p:txBody>
      </p:sp>
      <p:sp>
        <p:nvSpPr>
          <p:cNvPr id="25" name="文本框 24">
            <a:extLst>
              <a:ext uri="{FF2B5EF4-FFF2-40B4-BE49-F238E27FC236}">
                <a16:creationId xmlns:a16="http://schemas.microsoft.com/office/drawing/2014/main" id="{02A73661-EC6A-D614-12E7-C55C91F29891}"/>
              </a:ext>
            </a:extLst>
          </p:cNvPr>
          <p:cNvSpPr txBox="1"/>
          <p:nvPr/>
        </p:nvSpPr>
        <p:spPr>
          <a:xfrm>
            <a:off x="10675545" y="4997893"/>
            <a:ext cx="461665" cy="553998"/>
          </a:xfrm>
          <a:prstGeom prst="rect">
            <a:avLst/>
          </a:prstGeom>
          <a:noFill/>
        </p:spPr>
        <p:txBody>
          <a:bodyPr vert="eaVert" wrap="none" rtlCol="0">
            <a:spAutoFit/>
          </a:bodyPr>
          <a:lstStyle/>
          <a:p>
            <a:r>
              <a:rPr lang="en-US" altLang="zh-CN" dirty="0"/>
              <a:t>……</a:t>
            </a:r>
            <a:endParaRPr lang="zh-CN" altLang="en-US" dirty="0"/>
          </a:p>
        </p:txBody>
      </p:sp>
      <p:sp>
        <p:nvSpPr>
          <p:cNvPr id="26" name="左大括号 25">
            <a:extLst>
              <a:ext uri="{FF2B5EF4-FFF2-40B4-BE49-F238E27FC236}">
                <a16:creationId xmlns:a16="http://schemas.microsoft.com/office/drawing/2014/main" id="{F78BE39C-2663-DE87-9E50-CEC783362F38}"/>
              </a:ext>
            </a:extLst>
          </p:cNvPr>
          <p:cNvSpPr/>
          <p:nvPr/>
        </p:nvSpPr>
        <p:spPr>
          <a:xfrm>
            <a:off x="9826579" y="4997893"/>
            <a:ext cx="347729"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6C17B48-69E1-69CD-8B8C-923722352CB2}"/>
              </a:ext>
            </a:extLst>
          </p:cNvPr>
          <p:cNvSpPr txBox="1"/>
          <p:nvPr/>
        </p:nvSpPr>
        <p:spPr>
          <a:xfrm>
            <a:off x="10658082" y="3129111"/>
            <a:ext cx="461665" cy="553998"/>
          </a:xfrm>
          <a:prstGeom prst="rect">
            <a:avLst/>
          </a:prstGeom>
          <a:noFill/>
        </p:spPr>
        <p:txBody>
          <a:bodyPr vert="eaVert" wrap="none" rtlCol="0">
            <a:spAutoFit/>
          </a:bodyPr>
          <a:lstStyle/>
          <a:p>
            <a:r>
              <a:rPr lang="en-US" altLang="zh-CN" dirty="0"/>
              <a:t>……</a:t>
            </a:r>
            <a:endParaRPr lang="zh-CN" altLang="en-US" dirty="0"/>
          </a:p>
        </p:txBody>
      </p:sp>
      <p:sp>
        <p:nvSpPr>
          <p:cNvPr id="28" name="矩形 27">
            <a:extLst>
              <a:ext uri="{FF2B5EF4-FFF2-40B4-BE49-F238E27FC236}">
                <a16:creationId xmlns:a16="http://schemas.microsoft.com/office/drawing/2014/main" id="{40B4CC9A-488D-3F04-6B32-442A9F425676}"/>
              </a:ext>
            </a:extLst>
          </p:cNvPr>
          <p:cNvSpPr/>
          <p:nvPr/>
        </p:nvSpPr>
        <p:spPr>
          <a:xfrm>
            <a:off x="10257949" y="5781222"/>
            <a:ext cx="834484" cy="29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err="1"/>
              <a:t>userN</a:t>
            </a:r>
            <a:endParaRPr lang="zh-CN" altLang="en-US" dirty="0"/>
          </a:p>
        </p:txBody>
      </p:sp>
    </p:spTree>
    <p:extLst>
      <p:ext uri="{BB962C8B-B14F-4D97-AF65-F5344CB8AC3E}">
        <p14:creationId xmlns:p14="http://schemas.microsoft.com/office/powerpoint/2010/main" val="35115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15" grpId="0" animBg="1"/>
      <p:bldP spid="16" grpId="0" animBg="1"/>
      <p:bldP spid="17" grpId="0"/>
      <p:bldP spid="18" grpId="0" animBg="1"/>
      <p:bldP spid="23" grpId="0" animBg="1"/>
      <p:bldP spid="24" grpId="0" animBg="1"/>
      <p:bldP spid="25" grpId="0"/>
      <p:bldP spid="26" grpId="0" animBg="1"/>
      <p:bldP spid="27" grpId="0"/>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6329D-C692-A159-B176-2CD45E6AC404}"/>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4A94C2CC-C0D4-2F4B-FB52-741F55374BE3}"/>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graphicFrame>
        <p:nvGraphicFramePr>
          <p:cNvPr id="6" name="表格 6">
            <a:extLst>
              <a:ext uri="{FF2B5EF4-FFF2-40B4-BE49-F238E27FC236}">
                <a16:creationId xmlns:a16="http://schemas.microsoft.com/office/drawing/2014/main" id="{7DB7534E-7FC0-7CF1-E371-F9583B05C719}"/>
              </a:ext>
            </a:extLst>
          </p:cNvPr>
          <p:cNvGraphicFramePr>
            <a:graphicFrameLocks noGrp="1"/>
          </p:cNvGraphicFramePr>
          <p:nvPr>
            <p:extLst>
              <p:ext uri="{D42A27DB-BD31-4B8C-83A1-F6EECF244321}">
                <p14:modId xmlns:p14="http://schemas.microsoft.com/office/powerpoint/2010/main" val="538275999"/>
              </p:ext>
            </p:extLst>
          </p:nvPr>
        </p:nvGraphicFramePr>
        <p:xfrm>
          <a:off x="1536164" y="1923843"/>
          <a:ext cx="2861970" cy="3855245"/>
        </p:xfrm>
        <a:graphic>
          <a:graphicData uri="http://schemas.openxmlformats.org/drawingml/2006/table">
            <a:tbl>
              <a:tblPr firstRow="1" bandRow="1">
                <a:tableStyleId>{5940675A-B579-460E-94D1-54222C63F5DA}</a:tableStyleId>
              </a:tblPr>
              <a:tblGrid>
                <a:gridCol w="572394">
                  <a:extLst>
                    <a:ext uri="{9D8B030D-6E8A-4147-A177-3AD203B41FA5}">
                      <a16:colId xmlns:a16="http://schemas.microsoft.com/office/drawing/2014/main" val="1088850223"/>
                    </a:ext>
                  </a:extLst>
                </a:gridCol>
                <a:gridCol w="572394">
                  <a:extLst>
                    <a:ext uri="{9D8B030D-6E8A-4147-A177-3AD203B41FA5}">
                      <a16:colId xmlns:a16="http://schemas.microsoft.com/office/drawing/2014/main" val="2244279915"/>
                    </a:ext>
                  </a:extLst>
                </a:gridCol>
                <a:gridCol w="572394">
                  <a:extLst>
                    <a:ext uri="{9D8B030D-6E8A-4147-A177-3AD203B41FA5}">
                      <a16:colId xmlns:a16="http://schemas.microsoft.com/office/drawing/2014/main" val="2407969153"/>
                    </a:ext>
                  </a:extLst>
                </a:gridCol>
                <a:gridCol w="572394">
                  <a:extLst>
                    <a:ext uri="{9D8B030D-6E8A-4147-A177-3AD203B41FA5}">
                      <a16:colId xmlns:a16="http://schemas.microsoft.com/office/drawing/2014/main" val="1403353997"/>
                    </a:ext>
                  </a:extLst>
                </a:gridCol>
                <a:gridCol w="572394">
                  <a:extLst>
                    <a:ext uri="{9D8B030D-6E8A-4147-A177-3AD203B41FA5}">
                      <a16:colId xmlns:a16="http://schemas.microsoft.com/office/drawing/2014/main" val="2227725859"/>
                    </a:ext>
                  </a:extLst>
                </a:gridCol>
              </a:tblGrid>
              <a:tr h="506814">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a:p>
                  </a:txBody>
                  <a:tcPr anchor="ctr"/>
                </a:tc>
                <a:tc>
                  <a:txBody>
                    <a:bodyPr/>
                    <a:lstStyle/>
                    <a:p>
                      <a:pPr algn="ctr"/>
                      <a:r>
                        <a:rPr lang="en-US" altLang="zh-CN" dirty="0"/>
                        <a:t>…..</a:t>
                      </a:r>
                      <a:endParaRPr lang="zh-CN" altLang="en-US" dirty="0"/>
                    </a:p>
                  </a:txBody>
                  <a:tcPr anchor="ctr"/>
                </a:tc>
                <a:tc>
                  <a:txBody>
                    <a:bodyPr/>
                    <a:lstStyle/>
                    <a:p>
                      <a:pPr algn="ctr"/>
                      <a:endParaRPr lang="zh-CN" altLang="en-US"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12656573"/>
                  </a:ext>
                </a:extLst>
              </a:tr>
              <a:tr h="364949">
                <a:tc rowSpan="5">
                  <a:txBody>
                    <a:bodyPr/>
                    <a:lstStyle/>
                    <a:p>
                      <a:pPr algn="ctr"/>
                      <a:endParaRPr lang="zh-CN" altLang="en-US"/>
                    </a:p>
                  </a:txBody>
                  <a:tcPr anchor="ctr"/>
                </a:tc>
                <a:tc rowSpan="5">
                  <a:txBody>
                    <a:bodyPr/>
                    <a:lstStyle/>
                    <a:p>
                      <a:pPr algn="ctr"/>
                      <a:endParaRPr lang="zh-CN" altLang="en-US" dirty="0"/>
                    </a:p>
                  </a:txBody>
                  <a:tcPr anchor="ctr"/>
                </a:tc>
                <a:tc rowSpan="5">
                  <a:txBody>
                    <a:bodyPr/>
                    <a:lstStyle/>
                    <a:p>
                      <a:pPr algn="ctr"/>
                      <a:endParaRPr lang="zh-CN" altLang="en-US" dirty="0"/>
                    </a:p>
                  </a:txBody>
                  <a:tcPr anchor="ctr"/>
                </a:tc>
                <a:tc rowSpan="5">
                  <a:txBody>
                    <a:bodyPr/>
                    <a:lstStyle/>
                    <a:p>
                      <a:pPr algn="ct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2613924578"/>
                  </a:ext>
                </a:extLst>
              </a:tr>
              <a:tr h="36494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693440248"/>
                  </a:ext>
                </a:extLst>
              </a:tr>
              <a:tr h="36494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68577414"/>
                  </a:ext>
                </a:extLst>
              </a:tr>
              <a:tr h="36494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47805432"/>
                  </a:ext>
                </a:extLst>
              </a:tr>
              <a:tr h="36494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dirty="0"/>
                        <a:t>…</a:t>
                      </a:r>
                      <a:endParaRPr lang="zh-CN" altLang="en-US" dirty="0"/>
                    </a:p>
                  </a:txBody>
                  <a:tcPr vert="eaVert" anchor="ctr"/>
                </a:tc>
                <a:extLst>
                  <a:ext uri="{0D108BD9-81ED-4DB2-BD59-A6C34878D82A}">
                    <a16:rowId xmlns:a16="http://schemas.microsoft.com/office/drawing/2014/main" val="3051760072"/>
                  </a:ext>
                </a:extLst>
              </a:tr>
              <a:tr h="506814">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a:p>
                  </a:txBody>
                  <a:tcPr anchor="ctr"/>
                </a:tc>
                <a:extLst>
                  <a:ext uri="{0D108BD9-81ED-4DB2-BD59-A6C34878D82A}">
                    <a16:rowId xmlns:a16="http://schemas.microsoft.com/office/drawing/2014/main" val="3834277491"/>
                  </a:ext>
                </a:extLst>
              </a:tr>
              <a:tr h="506814">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3888745223"/>
                  </a:ext>
                </a:extLst>
              </a:tr>
              <a:tr h="506814">
                <a:tc>
                  <a:txBody>
                    <a:bodyPr/>
                    <a:lstStyle/>
                    <a:p>
                      <a:pPr algn="ctr"/>
                      <a:r>
                        <a:rPr lang="en-US" altLang="zh-CN" dirty="0"/>
                        <a:t>…</a:t>
                      </a:r>
                      <a:endParaRPr lang="zh-CN" altLang="en-US" dirty="0"/>
                    </a:p>
                  </a:txBody>
                  <a:tcPr vert="eaVert" anchor="ctr"/>
                </a:tc>
                <a:tc>
                  <a:txBody>
                    <a:bodyPr/>
                    <a:lstStyle/>
                    <a:p>
                      <a:pPr algn="ctr"/>
                      <a:endParaRPr lang="zh-CN" altLang="en-US" dirty="0"/>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79872474"/>
                  </a:ext>
                </a:extLst>
              </a:tr>
            </a:tbl>
          </a:graphicData>
        </a:graphic>
      </p:graphicFrame>
      <p:sp>
        <p:nvSpPr>
          <p:cNvPr id="7" name="左大括号 6">
            <a:extLst>
              <a:ext uri="{FF2B5EF4-FFF2-40B4-BE49-F238E27FC236}">
                <a16:creationId xmlns:a16="http://schemas.microsoft.com/office/drawing/2014/main" id="{DD46F505-2197-5CA3-4E63-F03597928D12}"/>
              </a:ext>
            </a:extLst>
          </p:cNvPr>
          <p:cNvSpPr/>
          <p:nvPr/>
        </p:nvSpPr>
        <p:spPr>
          <a:xfrm rot="5400000">
            <a:off x="2860898" y="194973"/>
            <a:ext cx="212501" cy="2861970"/>
          </a:xfrm>
          <a:prstGeom prst="lef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1E4E743-BD0F-C8A1-2381-4D8D2B847E1E}"/>
              </a:ext>
            </a:extLst>
          </p:cNvPr>
          <p:cNvSpPr txBox="1"/>
          <p:nvPr/>
        </p:nvSpPr>
        <p:spPr>
          <a:xfrm>
            <a:off x="2144333" y="1127671"/>
            <a:ext cx="1762021" cy="369332"/>
          </a:xfrm>
          <a:prstGeom prst="rect">
            <a:avLst/>
          </a:prstGeom>
          <a:noFill/>
        </p:spPr>
        <p:txBody>
          <a:bodyPr wrap="none" rtlCol="0">
            <a:spAutoFit/>
          </a:bodyPr>
          <a:lstStyle/>
          <a:p>
            <a:r>
              <a:rPr lang="en-US" altLang="zh-CN" dirty="0">
                <a:solidFill>
                  <a:srgbClr val="FF0000"/>
                </a:solidFill>
              </a:rPr>
              <a:t>M</a:t>
            </a:r>
            <a:r>
              <a:rPr lang="zh-CN" altLang="en-US" dirty="0">
                <a:solidFill>
                  <a:srgbClr val="FF0000"/>
                </a:solidFill>
              </a:rPr>
              <a:t>个候选字符串</a:t>
            </a:r>
          </a:p>
        </p:txBody>
      </p:sp>
      <p:sp>
        <p:nvSpPr>
          <p:cNvPr id="9" name="左大括号 8">
            <a:extLst>
              <a:ext uri="{FF2B5EF4-FFF2-40B4-BE49-F238E27FC236}">
                <a16:creationId xmlns:a16="http://schemas.microsoft.com/office/drawing/2014/main" id="{0667336D-D7CD-FD0A-0443-F835F2CF2FEA}"/>
              </a:ext>
            </a:extLst>
          </p:cNvPr>
          <p:cNvSpPr/>
          <p:nvPr/>
        </p:nvSpPr>
        <p:spPr>
          <a:xfrm>
            <a:off x="959477" y="1923842"/>
            <a:ext cx="450760" cy="3836361"/>
          </a:xfrm>
          <a:prstGeom prst="lef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2F86297-A0B6-0C16-9548-28FB54261873}"/>
              </a:ext>
            </a:extLst>
          </p:cNvPr>
          <p:cNvSpPr txBox="1"/>
          <p:nvPr/>
        </p:nvSpPr>
        <p:spPr>
          <a:xfrm>
            <a:off x="293326" y="3648633"/>
            <a:ext cx="797822" cy="369332"/>
          </a:xfrm>
          <a:prstGeom prst="rect">
            <a:avLst/>
          </a:prstGeom>
          <a:noFill/>
        </p:spPr>
        <p:txBody>
          <a:bodyPr wrap="square" rtlCol="0">
            <a:spAutoFit/>
          </a:bodyPr>
          <a:lstStyle/>
          <a:p>
            <a:r>
              <a:rPr lang="en-US" altLang="zh-CN" dirty="0">
                <a:solidFill>
                  <a:srgbClr val="FF0000"/>
                </a:solidFill>
              </a:rPr>
              <a:t>k*m</a:t>
            </a:r>
          </a:p>
        </p:txBody>
      </p:sp>
      <p:sp>
        <p:nvSpPr>
          <p:cNvPr id="11" name="右大括号 10">
            <a:extLst>
              <a:ext uri="{FF2B5EF4-FFF2-40B4-BE49-F238E27FC236}">
                <a16:creationId xmlns:a16="http://schemas.microsoft.com/office/drawing/2014/main" id="{970B7122-A97D-9885-2C8A-1EB9A72BDA74}"/>
              </a:ext>
            </a:extLst>
          </p:cNvPr>
          <p:cNvSpPr/>
          <p:nvPr/>
        </p:nvSpPr>
        <p:spPr>
          <a:xfrm>
            <a:off x="4524061" y="1922133"/>
            <a:ext cx="302653" cy="485311"/>
          </a:xfrm>
          <a:prstGeom prst="righ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solidFill>
                <a:srgbClr val="FF0000"/>
              </a:solidFill>
            </a:endParaRPr>
          </a:p>
        </p:txBody>
      </p:sp>
      <p:sp>
        <p:nvSpPr>
          <p:cNvPr id="12" name="文本框 11">
            <a:extLst>
              <a:ext uri="{FF2B5EF4-FFF2-40B4-BE49-F238E27FC236}">
                <a16:creationId xmlns:a16="http://schemas.microsoft.com/office/drawing/2014/main" id="{27105CCA-6EF0-4BE5-3DE8-05C852C5FA58}"/>
              </a:ext>
            </a:extLst>
          </p:cNvPr>
          <p:cNvSpPr txBox="1"/>
          <p:nvPr/>
        </p:nvSpPr>
        <p:spPr>
          <a:xfrm>
            <a:off x="4826714" y="1980122"/>
            <a:ext cx="761747" cy="369332"/>
          </a:xfrm>
          <a:prstGeom prst="rect">
            <a:avLst/>
          </a:prstGeom>
          <a:noFill/>
        </p:spPr>
        <p:txBody>
          <a:bodyPr wrap="none" rtlCol="0">
            <a:spAutoFit/>
          </a:bodyPr>
          <a:lstStyle/>
          <a:p>
            <a:r>
              <a:rPr lang="zh-CN" altLang="en-US" dirty="0">
                <a:solidFill>
                  <a:srgbClr val="FF0000"/>
                </a:solidFill>
              </a:rPr>
              <a:t>长度</a:t>
            </a:r>
            <a:r>
              <a:rPr lang="en-US" altLang="zh-CN" dirty="0">
                <a:solidFill>
                  <a:srgbClr val="FF0000"/>
                </a:solidFill>
              </a:rPr>
              <a:t>k</a:t>
            </a:r>
            <a:endParaRPr lang="zh-CN" altLang="en-US" dirty="0">
              <a:solidFill>
                <a:srgbClr val="FF0000"/>
              </a:solidFill>
            </a:endParaRPr>
          </a:p>
        </p:txBody>
      </p:sp>
      <p:sp>
        <p:nvSpPr>
          <p:cNvPr id="13" name="文本框 12">
            <a:extLst>
              <a:ext uri="{FF2B5EF4-FFF2-40B4-BE49-F238E27FC236}">
                <a16:creationId xmlns:a16="http://schemas.microsoft.com/office/drawing/2014/main" id="{BA08624F-56B0-1645-8AE1-3CBAC6BD9E6F}"/>
              </a:ext>
            </a:extLst>
          </p:cNvPr>
          <p:cNvSpPr txBox="1"/>
          <p:nvPr/>
        </p:nvSpPr>
        <p:spPr>
          <a:xfrm>
            <a:off x="2144333" y="5866166"/>
            <a:ext cx="1492716" cy="369332"/>
          </a:xfrm>
          <a:prstGeom prst="rect">
            <a:avLst/>
          </a:prstGeom>
          <a:noFill/>
        </p:spPr>
        <p:txBody>
          <a:bodyPr wrap="none" rtlCol="0">
            <a:spAutoFit/>
          </a:bodyPr>
          <a:lstStyle/>
          <a:p>
            <a:r>
              <a:rPr lang="zh-CN" altLang="en-US" dirty="0"/>
              <a:t>矩阵</a:t>
            </a:r>
            <a:r>
              <a:rPr lang="en-US" altLang="zh-CN" dirty="0"/>
              <a:t>Matrix X</a:t>
            </a:r>
            <a:endParaRPr lang="zh-CN" altLang="en-US" dirty="0"/>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C09D1AF7-C032-6963-FDBE-161E5F5AC1BB}"/>
                  </a:ext>
                </a:extLst>
              </p:cNvPr>
              <p:cNvSpPr txBox="1"/>
              <p:nvPr/>
            </p:nvSpPr>
            <p:spPr>
              <a:xfrm>
                <a:off x="5588461" y="1572784"/>
                <a:ext cx="5694957" cy="369332"/>
              </a:xfrm>
              <a:prstGeom prst="rect">
                <a:avLst/>
              </a:prstGeom>
              <a:noFill/>
            </p:spPr>
            <p:txBody>
              <a:bodyPr wrap="none" rtlCol="0">
                <a:spAutoFit/>
              </a:bodyPr>
              <a:lstStyle/>
              <a:p>
                <a:r>
                  <a:rPr lang="zh-CN" altLang="en-US" dirty="0"/>
                  <a:t>对于第</a:t>
                </a:r>
                <a:r>
                  <a:rPr lang="en-US" altLang="zh-CN" dirty="0"/>
                  <a:t>j</a:t>
                </a:r>
                <a:r>
                  <a:rPr lang="zh-CN" altLang="en-US" dirty="0"/>
                  <a:t>个元组</a:t>
                </a:r>
                <a:r>
                  <a:rPr lang="en-US" altLang="zh-CN" dirty="0"/>
                  <a:t>cohort</a:t>
                </a:r>
                <a:r>
                  <a:rPr lang="zh-CN" altLang="en-US" dirty="0"/>
                  <a:t>中的第</a:t>
                </a:r>
                <a:r>
                  <a:rPr lang="en-US" altLang="zh-CN" dirty="0"/>
                  <a:t>j</a:t>
                </a:r>
                <a:r>
                  <a:rPr lang="zh-CN" altLang="en-US" dirty="0"/>
                  <a:t>位真正设置为</a:t>
                </a:r>
                <a:r>
                  <a:rPr lang="en-US" altLang="zh-CN" dirty="0"/>
                  <a:t>1</a:t>
                </a:r>
                <a:r>
                  <a:rPr lang="zh-CN" altLang="en-US" dirty="0"/>
                  <a:t>的次数</a:t>
                </a:r>
                <a14:m>
                  <m:oMath xmlns:m="http://schemas.openxmlformats.org/officeDocument/2006/math">
                    <m:r>
                      <a:rPr lang="en-US" altLang="zh-CN" i="1" dirty="0" smtClean="0">
                        <a:latin typeface="Cambria Math" panose="02040503050406030204" pitchFamily="18" charset="0"/>
                      </a:rPr>
                      <m:t>𝑡𝑖𝑗</m:t>
                    </m:r>
                  </m:oMath>
                </a14:m>
                <a:r>
                  <a:rPr lang="zh-CN" altLang="en-US" dirty="0"/>
                  <a:t>。</a:t>
                </a:r>
              </a:p>
            </p:txBody>
          </p:sp>
        </mc:Choice>
        <mc:Fallback>
          <p:sp>
            <p:nvSpPr>
              <p:cNvPr id="14" name="文本框 13">
                <a:extLst>
                  <a:ext uri="{FF2B5EF4-FFF2-40B4-BE49-F238E27FC236}">
                    <a16:creationId xmlns:a16="http://schemas.microsoft.com/office/drawing/2014/main" id="{C09D1AF7-C032-6963-FDBE-161E5F5AC1BB}"/>
                  </a:ext>
                </a:extLst>
              </p:cNvPr>
              <p:cNvSpPr txBox="1">
                <a:spLocks noRot="1" noChangeAspect="1" noMove="1" noResize="1" noEditPoints="1" noAdjustHandles="1" noChangeArrowheads="1" noChangeShapeType="1" noTextEdit="1"/>
              </p:cNvSpPr>
              <p:nvPr/>
            </p:nvSpPr>
            <p:spPr>
              <a:xfrm>
                <a:off x="5588461" y="1572784"/>
                <a:ext cx="5694957" cy="369332"/>
              </a:xfrm>
              <a:prstGeom prst="rect">
                <a:avLst/>
              </a:prstGeom>
              <a:blipFill>
                <a:blip r:embed="rId2"/>
                <a:stretch>
                  <a:fillRect l="-964" t="-8197" r="-214" b="-2459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B5993D38-2B53-EA73-4777-1BFFDE466A88}"/>
              </a:ext>
            </a:extLst>
          </p:cNvPr>
          <p:cNvPicPr>
            <a:picLocks noChangeAspect="1"/>
          </p:cNvPicPr>
          <p:nvPr/>
        </p:nvPicPr>
        <p:blipFill>
          <a:blip r:embed="rId3"/>
          <a:stretch>
            <a:fillRect/>
          </a:stretch>
        </p:blipFill>
        <p:spPr>
          <a:xfrm>
            <a:off x="6603541" y="2164788"/>
            <a:ext cx="3460928" cy="730288"/>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E7E0C305-0C68-C45B-691E-64E58C1512BB}"/>
                  </a:ext>
                </a:extLst>
              </p:cNvPr>
              <p:cNvSpPr txBox="1"/>
              <p:nvPr/>
            </p:nvSpPr>
            <p:spPr>
              <a:xfrm>
                <a:off x="5588462" y="3262870"/>
                <a:ext cx="6208586" cy="873957"/>
              </a:xfrm>
              <a:prstGeom prst="rect">
                <a:avLst/>
              </a:prstGeom>
              <a:noFill/>
            </p:spPr>
            <p:txBody>
              <a:bodyPr wrap="square" rtlCol="0">
                <a:spAutoFit/>
              </a:bodyPr>
              <a:lstStyle/>
              <a:p>
                <a:pPr>
                  <a:lnSpc>
                    <a:spcPct val="150000"/>
                  </a:lnSpc>
                </a:pPr>
                <a14:m>
                  <m:oMath xmlns:m="http://schemas.openxmlformats.org/officeDocument/2006/math">
                    <m:r>
                      <a:rPr lang="en-US" altLang="zh-CN" i="1" dirty="0" smtClean="0">
                        <a:latin typeface="Cambria Math" panose="02040503050406030204" pitchFamily="18" charset="0"/>
                      </a:rPr>
                      <m:t>𝐶𝑖𝑗</m:t>
                    </m:r>
                  </m:oMath>
                </a14:m>
                <a:r>
                  <a:rPr lang="zh-CN" altLang="en-US" dirty="0"/>
                  <a:t>是报告中所得到的次数。</a:t>
                </a:r>
                <a:endParaRPr lang="en-US" altLang="zh-CN" dirty="0"/>
              </a:p>
              <a:p>
                <a:pPr>
                  <a:lnSpc>
                    <a:spcPct val="150000"/>
                  </a:lnSpc>
                </a:pPr>
                <a:r>
                  <a:rPr lang="zh-CN" altLang="en-US" dirty="0"/>
                  <a:t>用</a:t>
                </a:r>
                <a:r>
                  <a:rPr lang="en-US" altLang="zh-CN" dirty="0">
                    <a:solidFill>
                      <a:srgbClr val="FF0000"/>
                    </a:solidFill>
                  </a:rPr>
                  <a:t>Y</a:t>
                </a:r>
                <a:r>
                  <a:rPr lang="zh-CN" altLang="en-US" dirty="0"/>
                  <a:t>来作为由</a:t>
                </a:r>
                <a14:m>
                  <m:oMath xmlns:m="http://schemas.openxmlformats.org/officeDocument/2006/math">
                    <m:r>
                      <a:rPr lang="en-US" altLang="zh-CN" i="1" dirty="0" smtClean="0">
                        <a:latin typeface="Cambria Math" panose="02040503050406030204" pitchFamily="18" charset="0"/>
                      </a:rPr>
                      <m:t>𝑡𝑖𝑗</m:t>
                    </m:r>
                  </m:oMath>
                </a14:m>
                <a:r>
                  <a:rPr lang="zh-CN" altLang="en-US" dirty="0"/>
                  <a:t>所构成的向量。</a:t>
                </a:r>
                <a14:m>
                  <m:oMath xmlns:m="http://schemas.openxmlformats.org/officeDocument/2006/math">
                    <m:r>
                      <a:rPr lang="en-US" altLang="zh-CN" i="1" dirty="0" smtClean="0">
                        <a:latin typeface="Cambria Math" panose="02040503050406030204" pitchFamily="18" charset="0"/>
                      </a:rPr>
                      <m:t>1&lt;=</m:t>
                    </m:r>
                    <m:r>
                      <a:rPr lang="en-US" altLang="zh-CN" i="1" dirty="0" err="1">
                        <a:latin typeface="Cambria Math" panose="02040503050406030204" pitchFamily="18" charset="0"/>
                      </a:rPr>
                      <m:t>𝑖</m:t>
                    </m:r>
                    <m:r>
                      <a:rPr lang="en-US" altLang="zh-CN" i="1" dirty="0">
                        <a:latin typeface="Cambria Math" panose="02040503050406030204" pitchFamily="18" charset="0"/>
                      </a:rPr>
                      <m:t>&lt;=</m:t>
                    </m:r>
                    <m:r>
                      <a:rPr lang="en-US" altLang="zh-CN" i="1" dirty="0">
                        <a:latin typeface="Cambria Math" panose="02040503050406030204" pitchFamily="18" charset="0"/>
                      </a:rPr>
                      <m:t>𝑘</m:t>
                    </m:r>
                    <m:r>
                      <a:rPr lang="en-US" altLang="zh-CN" i="1" dirty="0">
                        <a:latin typeface="Cambria Math" panose="02040503050406030204" pitchFamily="18" charset="0"/>
                      </a:rPr>
                      <m:t>,1&lt;=</m:t>
                    </m:r>
                    <m:r>
                      <a:rPr lang="en-US" altLang="zh-CN" i="1" dirty="0">
                        <a:latin typeface="Cambria Math" panose="02040503050406030204" pitchFamily="18" charset="0"/>
                      </a:rPr>
                      <m:t>𝑗</m:t>
                    </m:r>
                    <m:r>
                      <a:rPr lang="en-US" altLang="zh-CN" i="1" dirty="0">
                        <a:latin typeface="Cambria Math" panose="02040503050406030204" pitchFamily="18" charset="0"/>
                      </a:rPr>
                      <m:t>&lt;=</m:t>
                    </m:r>
                    <m:r>
                      <a:rPr lang="en-US" altLang="zh-CN" i="1" dirty="0">
                        <a:latin typeface="Cambria Math" panose="02040503050406030204" pitchFamily="18" charset="0"/>
                      </a:rPr>
                      <m:t>𝑚</m:t>
                    </m:r>
                  </m:oMath>
                </a14:m>
                <a:r>
                  <a:rPr lang="zh-CN" altLang="en-US" dirty="0"/>
                  <a:t>。</a:t>
                </a:r>
              </a:p>
            </p:txBody>
          </p:sp>
        </mc:Choice>
        <mc:Fallback>
          <p:sp>
            <p:nvSpPr>
              <p:cNvPr id="17" name="文本框 16">
                <a:extLst>
                  <a:ext uri="{FF2B5EF4-FFF2-40B4-BE49-F238E27FC236}">
                    <a16:creationId xmlns:a16="http://schemas.microsoft.com/office/drawing/2014/main" id="{E7E0C305-0C68-C45B-691E-64E58C1512BB}"/>
                  </a:ext>
                </a:extLst>
              </p:cNvPr>
              <p:cNvSpPr txBox="1">
                <a:spLocks noRot="1" noChangeAspect="1" noMove="1" noResize="1" noEditPoints="1" noAdjustHandles="1" noChangeArrowheads="1" noChangeShapeType="1" noTextEdit="1"/>
              </p:cNvSpPr>
              <p:nvPr/>
            </p:nvSpPr>
            <p:spPr>
              <a:xfrm>
                <a:off x="5588462" y="3262870"/>
                <a:ext cx="6208586" cy="873957"/>
              </a:xfrm>
              <a:prstGeom prst="rect">
                <a:avLst/>
              </a:prstGeom>
              <a:blipFill>
                <a:blip r:embed="rId4"/>
                <a:stretch>
                  <a:fillRect l="-884" r="-4420" b="-9722"/>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F91B1217-5668-AADC-EA01-F208DC85E781}"/>
              </a:ext>
            </a:extLst>
          </p:cNvPr>
          <p:cNvSpPr txBox="1"/>
          <p:nvPr/>
        </p:nvSpPr>
        <p:spPr>
          <a:xfrm>
            <a:off x="4729221" y="4848237"/>
            <a:ext cx="7209567" cy="873957"/>
          </a:xfrm>
          <a:prstGeom prst="rect">
            <a:avLst/>
          </a:prstGeom>
          <a:noFill/>
        </p:spPr>
        <p:txBody>
          <a:bodyPr wrap="square" rtlCol="0">
            <a:spAutoFit/>
          </a:bodyPr>
          <a:lstStyle/>
          <a:p>
            <a:pPr>
              <a:lnSpc>
                <a:spcPct val="150000"/>
              </a:lnSpc>
            </a:pPr>
            <a:r>
              <a:rPr lang="zh-CN" altLang="en-US" b="1" dirty="0">
                <a:solidFill>
                  <a:srgbClr val="FF0000"/>
                </a:solidFill>
              </a:rPr>
              <a:t>用拉索回归拟合模型</a:t>
            </a:r>
            <a:r>
              <a:rPr lang="en-US" altLang="zh-CN" b="1" dirty="0">
                <a:solidFill>
                  <a:srgbClr val="FF0000"/>
                </a:solidFill>
              </a:rPr>
              <a:t>Y~X</a:t>
            </a:r>
            <a:r>
              <a:rPr lang="zh-CN" altLang="en-US" b="1" dirty="0">
                <a:solidFill>
                  <a:srgbClr val="FF0000"/>
                </a:solidFill>
              </a:rPr>
              <a:t>并选择对应于非</a:t>
            </a:r>
            <a:r>
              <a:rPr lang="en-US" altLang="zh-CN" b="1" dirty="0">
                <a:solidFill>
                  <a:srgbClr val="FF0000"/>
                </a:solidFill>
              </a:rPr>
              <a:t>0</a:t>
            </a:r>
            <a:r>
              <a:rPr lang="zh-CN" altLang="en-US" b="1" dirty="0">
                <a:solidFill>
                  <a:srgbClr val="FF0000"/>
                </a:solidFill>
              </a:rPr>
              <a:t>系数的候选字符串。使用所选变量拟合常规最小二乘回归，以估计计数、其标准误差和</a:t>
            </a:r>
            <a:r>
              <a:rPr lang="en-US" altLang="zh-CN" b="1" dirty="0">
                <a:solidFill>
                  <a:srgbClr val="FF0000"/>
                </a:solidFill>
              </a:rPr>
              <a:t>p</a:t>
            </a:r>
            <a:r>
              <a:rPr lang="zh-CN" altLang="en-US" b="1" dirty="0">
                <a:solidFill>
                  <a:srgbClr val="FF0000"/>
                </a:solidFill>
              </a:rPr>
              <a:t>值。</a:t>
            </a:r>
          </a:p>
        </p:txBody>
      </p:sp>
    </p:spTree>
    <p:extLst>
      <p:ext uri="{BB962C8B-B14F-4D97-AF65-F5344CB8AC3E}">
        <p14:creationId xmlns:p14="http://schemas.microsoft.com/office/powerpoint/2010/main" val="1537220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7E1A-A633-B490-09C1-E5D939D9E09E}"/>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B89939F3-AD98-95C8-507F-15C0B7F1C703}"/>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4" name="文本框 3">
            <a:extLst>
              <a:ext uri="{FF2B5EF4-FFF2-40B4-BE49-F238E27FC236}">
                <a16:creationId xmlns:a16="http://schemas.microsoft.com/office/drawing/2014/main" id="{52A957F7-C9FC-96C3-FAD6-E0B9F3D5BFAA}"/>
              </a:ext>
            </a:extLst>
          </p:cNvPr>
          <p:cNvSpPr txBox="1"/>
          <p:nvPr/>
        </p:nvSpPr>
        <p:spPr>
          <a:xfrm>
            <a:off x="669925" y="1301022"/>
            <a:ext cx="1723549" cy="461665"/>
          </a:xfrm>
          <a:prstGeom prst="rect">
            <a:avLst/>
          </a:prstGeom>
          <a:noFill/>
        </p:spPr>
        <p:txBody>
          <a:bodyPr wrap="none" rtlCol="0">
            <a:spAutoFit/>
          </a:bodyPr>
          <a:lstStyle/>
          <a:p>
            <a:r>
              <a:rPr lang="zh-CN" altLang="en-US" sz="2400" b="1" dirty="0">
                <a:solidFill>
                  <a:srgbClr val="FF0000"/>
                </a:solidFill>
              </a:rPr>
              <a:t>参数的选择</a:t>
            </a:r>
          </a:p>
        </p:txBody>
      </p:sp>
      <p:pic>
        <p:nvPicPr>
          <p:cNvPr id="6" name="图片 5">
            <a:extLst>
              <a:ext uri="{FF2B5EF4-FFF2-40B4-BE49-F238E27FC236}">
                <a16:creationId xmlns:a16="http://schemas.microsoft.com/office/drawing/2014/main" id="{432EB894-A97D-657C-56B1-BB35A7A0E5F7}"/>
              </a:ext>
            </a:extLst>
          </p:cNvPr>
          <p:cNvPicPr>
            <a:picLocks noChangeAspect="1"/>
          </p:cNvPicPr>
          <p:nvPr/>
        </p:nvPicPr>
        <p:blipFill>
          <a:blip r:embed="rId3"/>
          <a:stretch>
            <a:fillRect/>
          </a:stretch>
        </p:blipFill>
        <p:spPr>
          <a:xfrm>
            <a:off x="669925" y="2201444"/>
            <a:ext cx="4821351" cy="3226435"/>
          </a:xfrm>
          <a:prstGeom prst="rect">
            <a:avLst/>
          </a:prstGeom>
        </p:spPr>
      </p:pic>
      <p:sp>
        <p:nvSpPr>
          <p:cNvPr id="5" name="文本框 4">
            <a:extLst>
              <a:ext uri="{FF2B5EF4-FFF2-40B4-BE49-F238E27FC236}">
                <a16:creationId xmlns:a16="http://schemas.microsoft.com/office/drawing/2014/main" id="{299775E5-2A0B-75A8-3FE2-46B394C5A937}"/>
              </a:ext>
            </a:extLst>
          </p:cNvPr>
          <p:cNvSpPr txBox="1"/>
          <p:nvPr/>
        </p:nvSpPr>
        <p:spPr>
          <a:xfrm>
            <a:off x="1419148" y="5354726"/>
            <a:ext cx="3762568" cy="369332"/>
          </a:xfrm>
          <a:prstGeom prst="rect">
            <a:avLst/>
          </a:prstGeom>
          <a:noFill/>
        </p:spPr>
        <p:txBody>
          <a:bodyPr wrap="none" rtlCol="0">
            <a:spAutoFit/>
          </a:bodyPr>
          <a:lstStyle/>
          <a:p>
            <a:r>
              <a:rPr lang="en-US" altLang="zh-CN" dirty="0"/>
              <a:t>RAPPOR </a:t>
            </a:r>
            <a:r>
              <a:rPr lang="zh-CN" altLang="en-US" dirty="0"/>
              <a:t>报告采样的真实总体分布</a:t>
            </a:r>
          </a:p>
        </p:txBody>
      </p:sp>
      <p:sp>
        <p:nvSpPr>
          <p:cNvPr id="7" name="文本框 6">
            <a:extLst>
              <a:ext uri="{FF2B5EF4-FFF2-40B4-BE49-F238E27FC236}">
                <a16:creationId xmlns:a16="http://schemas.microsoft.com/office/drawing/2014/main" id="{A457D8D4-8866-268D-A5B9-05736508BD5A}"/>
              </a:ext>
            </a:extLst>
          </p:cNvPr>
          <p:cNvSpPr txBox="1"/>
          <p:nvPr/>
        </p:nvSpPr>
        <p:spPr>
          <a:xfrm>
            <a:off x="5420564" y="2765146"/>
            <a:ext cx="6099924" cy="3332322"/>
          </a:xfrm>
          <a:prstGeom prst="rect">
            <a:avLst/>
          </a:prstGeom>
          <a:noFill/>
        </p:spPr>
        <p:txBody>
          <a:bodyPr wrap="square" rtlCol="0">
            <a:spAutoFit/>
          </a:bodyPr>
          <a:lstStyle/>
          <a:p>
            <a:pPr>
              <a:lnSpc>
                <a:spcPct val="200000"/>
              </a:lnSpc>
            </a:pPr>
            <a:r>
              <a:rPr lang="zh-CN" altLang="en-US" dirty="0"/>
              <a:t>涉及到的参数：</a:t>
            </a:r>
            <a:endParaRPr lang="en-US" altLang="zh-CN" dirty="0"/>
          </a:p>
          <a:p>
            <a:pPr>
              <a:lnSpc>
                <a:spcPct val="200000"/>
              </a:lnSpc>
            </a:pPr>
            <a:r>
              <a:rPr lang="en-US" altLang="zh-CN" dirty="0">
                <a:solidFill>
                  <a:schemeClr val="accent2"/>
                </a:solidFill>
              </a:rPr>
              <a:t>p</a:t>
            </a:r>
            <a:r>
              <a:rPr lang="zh-CN" altLang="en-US" dirty="0">
                <a:solidFill>
                  <a:schemeClr val="accent2"/>
                </a:solidFill>
              </a:rPr>
              <a:t>、</a:t>
            </a:r>
            <a:r>
              <a:rPr lang="en-US" altLang="zh-CN" dirty="0">
                <a:solidFill>
                  <a:schemeClr val="accent2"/>
                </a:solidFill>
              </a:rPr>
              <a:t>q</a:t>
            </a:r>
            <a:r>
              <a:rPr lang="zh-CN" altLang="en-US" dirty="0">
                <a:solidFill>
                  <a:schemeClr val="accent2"/>
                </a:solidFill>
              </a:rPr>
              <a:t>、</a:t>
            </a:r>
            <a:r>
              <a:rPr lang="en-US" altLang="zh-CN" dirty="0">
                <a:solidFill>
                  <a:schemeClr val="accent2"/>
                </a:solidFill>
              </a:rPr>
              <a:t>f</a:t>
            </a:r>
            <a:r>
              <a:rPr lang="zh-CN" altLang="en-US" dirty="0"/>
              <a:t>：这些参数的值的选择应完全由</a:t>
            </a:r>
            <a:r>
              <a:rPr lang="zh-CN" altLang="en-US" dirty="0">
                <a:solidFill>
                  <a:schemeClr val="accent2"/>
                </a:solidFill>
              </a:rPr>
              <a:t>期望的隐私级别</a:t>
            </a:r>
            <a:r>
              <a:rPr lang="el-GR" altLang="zh-CN" dirty="0">
                <a:solidFill>
                  <a:schemeClr val="accent2"/>
                </a:solidFill>
              </a:rPr>
              <a:t>ε</a:t>
            </a:r>
            <a:endParaRPr lang="en-US" altLang="zh-CN" dirty="0">
              <a:solidFill>
                <a:schemeClr val="accent2"/>
              </a:solidFill>
            </a:endParaRPr>
          </a:p>
          <a:p>
            <a:pPr>
              <a:lnSpc>
                <a:spcPct val="200000"/>
              </a:lnSpc>
            </a:pPr>
            <a:r>
              <a:rPr lang="el-GR" altLang="zh-CN" dirty="0"/>
              <a:t>(</a:t>
            </a:r>
            <a:r>
              <a:rPr lang="en-US" altLang="zh-CN" dirty="0"/>
              <a:t>a user-tunable parameter)</a:t>
            </a:r>
            <a:r>
              <a:rPr lang="zh-CN" altLang="en-US" dirty="0"/>
              <a:t>驱动。</a:t>
            </a:r>
            <a:endParaRPr lang="en-US" altLang="zh-CN" dirty="0"/>
          </a:p>
          <a:p>
            <a:pPr>
              <a:lnSpc>
                <a:spcPct val="200000"/>
              </a:lnSpc>
            </a:pPr>
            <a:r>
              <a:rPr lang="en-US" altLang="zh-CN" dirty="0">
                <a:solidFill>
                  <a:schemeClr val="accent2"/>
                </a:solidFill>
              </a:rPr>
              <a:t>k</a:t>
            </a:r>
            <a:r>
              <a:rPr lang="en-US" altLang="zh-CN" dirty="0"/>
              <a:t>——</a:t>
            </a:r>
            <a:r>
              <a:rPr lang="zh-CN" altLang="en-US" dirty="0"/>
              <a:t>布隆过滤器的大小</a:t>
            </a:r>
            <a:endParaRPr lang="en-US" altLang="zh-CN" dirty="0"/>
          </a:p>
          <a:p>
            <a:pPr>
              <a:lnSpc>
                <a:spcPct val="200000"/>
              </a:lnSpc>
            </a:pPr>
            <a:r>
              <a:rPr lang="en-US" altLang="zh-CN" dirty="0">
                <a:solidFill>
                  <a:schemeClr val="accent2"/>
                </a:solidFill>
              </a:rPr>
              <a:t>h</a:t>
            </a:r>
            <a:r>
              <a:rPr lang="en-US" altLang="zh-CN" dirty="0"/>
              <a:t>——</a:t>
            </a:r>
            <a:r>
              <a:rPr lang="zh-CN" altLang="en-US" dirty="0"/>
              <a:t>哈希函数的个数</a:t>
            </a:r>
            <a:endParaRPr lang="en-US" altLang="zh-CN" dirty="0"/>
          </a:p>
          <a:p>
            <a:pPr>
              <a:lnSpc>
                <a:spcPct val="200000"/>
              </a:lnSpc>
            </a:pPr>
            <a:r>
              <a:rPr lang="en-US" altLang="zh-CN" dirty="0">
                <a:solidFill>
                  <a:schemeClr val="accent2"/>
                </a:solidFill>
              </a:rPr>
              <a:t>m</a:t>
            </a:r>
            <a:r>
              <a:rPr lang="en-US" altLang="zh-CN" dirty="0"/>
              <a:t>——</a:t>
            </a:r>
            <a:r>
              <a:rPr lang="zh-CN" altLang="en-US" dirty="0"/>
              <a:t>划分元组的数量</a:t>
            </a:r>
            <a:endParaRPr lang="en-US" altLang="zh-CN" dirty="0"/>
          </a:p>
        </p:txBody>
      </p:sp>
      <p:pic>
        <p:nvPicPr>
          <p:cNvPr id="9" name="图片 8">
            <a:extLst>
              <a:ext uri="{FF2B5EF4-FFF2-40B4-BE49-F238E27FC236}">
                <a16:creationId xmlns:a16="http://schemas.microsoft.com/office/drawing/2014/main" id="{BE5762DC-F281-AAA7-D361-8D3F05238115}"/>
              </a:ext>
            </a:extLst>
          </p:cNvPr>
          <p:cNvPicPr>
            <a:picLocks noChangeAspect="1"/>
          </p:cNvPicPr>
          <p:nvPr/>
        </p:nvPicPr>
        <p:blipFill>
          <a:blip r:embed="rId4"/>
          <a:stretch>
            <a:fillRect/>
          </a:stretch>
        </p:blipFill>
        <p:spPr>
          <a:xfrm>
            <a:off x="4548175" y="1430121"/>
            <a:ext cx="2882900" cy="1174750"/>
          </a:xfrm>
          <a:prstGeom prst="rect">
            <a:avLst/>
          </a:prstGeom>
        </p:spPr>
      </p:pic>
      <p:pic>
        <p:nvPicPr>
          <p:cNvPr id="10" name="图片 9">
            <a:extLst>
              <a:ext uri="{FF2B5EF4-FFF2-40B4-BE49-F238E27FC236}">
                <a16:creationId xmlns:a16="http://schemas.microsoft.com/office/drawing/2014/main" id="{CEE54690-594C-3941-0972-B0FAEF20B693}"/>
              </a:ext>
            </a:extLst>
          </p:cNvPr>
          <p:cNvPicPr>
            <a:picLocks noChangeAspect="1"/>
          </p:cNvPicPr>
          <p:nvPr/>
        </p:nvPicPr>
        <p:blipFill>
          <a:blip r:embed="rId5"/>
          <a:stretch>
            <a:fillRect/>
          </a:stretch>
        </p:blipFill>
        <p:spPr>
          <a:xfrm>
            <a:off x="8026908" y="1542113"/>
            <a:ext cx="3177540" cy="873125"/>
          </a:xfrm>
          <a:prstGeom prst="rect">
            <a:avLst/>
          </a:prstGeom>
        </p:spPr>
      </p:pic>
    </p:spTree>
    <p:extLst>
      <p:ext uri="{BB962C8B-B14F-4D97-AF65-F5344CB8AC3E}">
        <p14:creationId xmlns:p14="http://schemas.microsoft.com/office/powerpoint/2010/main" val="165918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8B802-7513-E93B-16F3-CEEAFBA17FD1}"/>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7B24CBC7-4DB3-A347-9D3C-06EC333BB48C}"/>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5" name="图片 4">
            <a:extLst>
              <a:ext uri="{FF2B5EF4-FFF2-40B4-BE49-F238E27FC236}">
                <a16:creationId xmlns:a16="http://schemas.microsoft.com/office/drawing/2014/main" id="{975D8D31-E5CF-D1DA-0B70-7D8CF31DCBB4}"/>
              </a:ext>
            </a:extLst>
          </p:cNvPr>
          <p:cNvPicPr>
            <a:picLocks noChangeAspect="1"/>
          </p:cNvPicPr>
          <p:nvPr/>
        </p:nvPicPr>
        <p:blipFill>
          <a:blip r:embed="rId2"/>
          <a:stretch>
            <a:fillRect/>
          </a:stretch>
        </p:blipFill>
        <p:spPr>
          <a:xfrm>
            <a:off x="4209371" y="1483318"/>
            <a:ext cx="3671897" cy="2401010"/>
          </a:xfrm>
          <a:prstGeom prst="rect">
            <a:avLst/>
          </a:prstGeom>
        </p:spPr>
      </p:pic>
      <p:pic>
        <p:nvPicPr>
          <p:cNvPr id="7" name="图片 6">
            <a:extLst>
              <a:ext uri="{FF2B5EF4-FFF2-40B4-BE49-F238E27FC236}">
                <a16:creationId xmlns:a16="http://schemas.microsoft.com/office/drawing/2014/main" id="{D63882E5-834A-65AC-FB22-C02D773FE87C}"/>
              </a:ext>
            </a:extLst>
          </p:cNvPr>
          <p:cNvPicPr>
            <a:picLocks noChangeAspect="1"/>
          </p:cNvPicPr>
          <p:nvPr/>
        </p:nvPicPr>
        <p:blipFill>
          <a:blip r:embed="rId3"/>
          <a:stretch>
            <a:fillRect/>
          </a:stretch>
        </p:blipFill>
        <p:spPr>
          <a:xfrm>
            <a:off x="8052315" y="1438874"/>
            <a:ext cx="3730752" cy="2489897"/>
          </a:xfrm>
          <a:prstGeom prst="rect">
            <a:avLst/>
          </a:prstGeom>
        </p:spPr>
      </p:pic>
      <p:pic>
        <p:nvPicPr>
          <p:cNvPr id="4" name="图片 3">
            <a:extLst>
              <a:ext uri="{FF2B5EF4-FFF2-40B4-BE49-F238E27FC236}">
                <a16:creationId xmlns:a16="http://schemas.microsoft.com/office/drawing/2014/main" id="{351704FD-7530-0165-13F3-A979769BACDC}"/>
              </a:ext>
            </a:extLst>
          </p:cNvPr>
          <p:cNvPicPr>
            <a:picLocks noChangeAspect="1"/>
          </p:cNvPicPr>
          <p:nvPr/>
        </p:nvPicPr>
        <p:blipFill>
          <a:blip r:embed="rId4"/>
          <a:stretch>
            <a:fillRect/>
          </a:stretch>
        </p:blipFill>
        <p:spPr>
          <a:xfrm>
            <a:off x="571859" y="1338902"/>
            <a:ext cx="3729812" cy="2545426"/>
          </a:xfrm>
          <a:prstGeom prst="rect">
            <a:avLst/>
          </a:prstGeom>
        </p:spPr>
      </p:pic>
      <p:sp>
        <p:nvSpPr>
          <p:cNvPr id="6" name="文本框 5">
            <a:extLst>
              <a:ext uri="{FF2B5EF4-FFF2-40B4-BE49-F238E27FC236}">
                <a16:creationId xmlns:a16="http://schemas.microsoft.com/office/drawing/2014/main" id="{4571BE2D-4BFB-A2B8-29EC-6DFEFF75FA99}"/>
              </a:ext>
            </a:extLst>
          </p:cNvPr>
          <p:cNvSpPr txBox="1"/>
          <p:nvPr/>
        </p:nvSpPr>
        <p:spPr>
          <a:xfrm>
            <a:off x="571859" y="4613414"/>
            <a:ext cx="6286830" cy="646331"/>
          </a:xfrm>
          <a:prstGeom prst="rect">
            <a:avLst/>
          </a:prstGeom>
          <a:noFill/>
        </p:spPr>
        <p:txBody>
          <a:bodyPr wrap="square" rtlCol="0">
            <a:spAutoFit/>
          </a:bodyPr>
          <a:lstStyle/>
          <a:p>
            <a:r>
              <a:rPr lang="zh-CN" altLang="en-US" dirty="0"/>
              <a:t>横坐标：</a:t>
            </a:r>
            <a:r>
              <a:rPr lang="en-US" altLang="zh-CN" dirty="0"/>
              <a:t>recall </a:t>
            </a:r>
            <a:r>
              <a:rPr lang="zh-CN" altLang="en-US" dirty="0"/>
              <a:t>召回率（预测为真的样本中实际为真的样本）     </a:t>
            </a:r>
            <a:endParaRPr lang="en-US" altLang="zh-CN" dirty="0"/>
          </a:p>
          <a:p>
            <a:r>
              <a:rPr lang="zh-CN" altLang="en-US" dirty="0"/>
              <a:t>纵坐标：</a:t>
            </a:r>
            <a:r>
              <a:rPr lang="en-US" altLang="zh-CN" dirty="0"/>
              <a:t>precision </a:t>
            </a:r>
            <a:r>
              <a:rPr lang="zh-CN" altLang="en-US" dirty="0"/>
              <a:t>精度（实际为真的样本中预测为真的样本）</a:t>
            </a:r>
          </a:p>
        </p:txBody>
      </p:sp>
      <p:sp>
        <p:nvSpPr>
          <p:cNvPr id="8" name="矩形 7">
            <a:extLst>
              <a:ext uri="{FF2B5EF4-FFF2-40B4-BE49-F238E27FC236}">
                <a16:creationId xmlns:a16="http://schemas.microsoft.com/office/drawing/2014/main" id="{455FA5F2-0000-A589-EF5C-F21D783D2E68}"/>
              </a:ext>
            </a:extLst>
          </p:cNvPr>
          <p:cNvSpPr/>
          <p:nvPr/>
        </p:nvSpPr>
        <p:spPr>
          <a:xfrm>
            <a:off x="2135622" y="3869046"/>
            <a:ext cx="602286" cy="369332"/>
          </a:xfrm>
          <a:prstGeom prst="rect">
            <a:avLst/>
          </a:prstGeom>
          <a:noFill/>
        </p:spPr>
        <p:txBody>
          <a:bodyPr wrap="square" lIns="91440" tIns="45720" rIns="91440" bIns="45720">
            <a:spAutoFit/>
          </a:bodyPr>
          <a:lstStyle/>
          <a:p>
            <a:pPr algn="ctr"/>
            <a:r>
              <a:rPr lang="en-US" altLang="zh-CN" b="1" cap="none" spc="0" dirty="0">
                <a:ln w="22225">
                  <a:solidFill>
                    <a:schemeClr val="accent2"/>
                  </a:solidFill>
                  <a:prstDash val="solid"/>
                </a:ln>
                <a:solidFill>
                  <a:schemeClr val="accent2">
                    <a:lumMod val="40000"/>
                    <a:lumOff val="60000"/>
                  </a:schemeClr>
                </a:solidFill>
                <a:effectLst/>
              </a:rPr>
              <a:t>k</a:t>
            </a:r>
            <a:endParaRPr lang="zh-CN" altLang="en-US"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BCB552F0-6F69-3BF7-7510-891BA04DB0CC}"/>
              </a:ext>
            </a:extLst>
          </p:cNvPr>
          <p:cNvSpPr/>
          <p:nvPr/>
        </p:nvSpPr>
        <p:spPr>
          <a:xfrm>
            <a:off x="6088461" y="3844078"/>
            <a:ext cx="325730" cy="369332"/>
          </a:xfrm>
          <a:prstGeom prst="rect">
            <a:avLst/>
          </a:prstGeom>
          <a:noFill/>
        </p:spPr>
        <p:txBody>
          <a:bodyPr wrap="none" lIns="91440" tIns="45720" rIns="91440" bIns="45720">
            <a:spAutoFit/>
          </a:bodyPr>
          <a:lstStyle/>
          <a:p>
            <a:pPr algn="ctr"/>
            <a:r>
              <a:rPr lang="en-US" altLang="zh-CN" b="1" cap="none" spc="0" dirty="0">
                <a:ln w="22225">
                  <a:solidFill>
                    <a:schemeClr val="accent2"/>
                  </a:solidFill>
                  <a:prstDash val="solid"/>
                </a:ln>
                <a:solidFill>
                  <a:schemeClr val="accent2">
                    <a:lumMod val="40000"/>
                    <a:lumOff val="60000"/>
                  </a:schemeClr>
                </a:solidFill>
                <a:effectLst/>
              </a:rPr>
              <a:t>h</a:t>
            </a:r>
            <a:endParaRPr lang="zh-CN" altLang="en-US"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FFCD5C49-6199-7C2F-3147-2EA1D40E129B}"/>
              </a:ext>
            </a:extLst>
          </p:cNvPr>
          <p:cNvSpPr/>
          <p:nvPr/>
        </p:nvSpPr>
        <p:spPr>
          <a:xfrm>
            <a:off x="9833357" y="3872797"/>
            <a:ext cx="331478" cy="369332"/>
          </a:xfrm>
          <a:prstGeom prst="rect">
            <a:avLst/>
          </a:prstGeom>
          <a:noFill/>
        </p:spPr>
        <p:txBody>
          <a:bodyPr wrap="square" lIns="91440" tIns="45720" rIns="91440" bIns="45720">
            <a:spAutoFit/>
          </a:bodyPr>
          <a:lstStyle/>
          <a:p>
            <a:pPr algn="ctr"/>
            <a:r>
              <a:rPr lang="en-US" altLang="zh-CN" b="1" cap="none" spc="0" dirty="0">
                <a:ln w="22225">
                  <a:solidFill>
                    <a:schemeClr val="accent2"/>
                  </a:solidFill>
                  <a:prstDash val="solid"/>
                </a:ln>
                <a:solidFill>
                  <a:schemeClr val="accent2">
                    <a:lumMod val="40000"/>
                    <a:lumOff val="60000"/>
                  </a:schemeClr>
                </a:solidFill>
                <a:effectLst/>
              </a:rPr>
              <a:t>m</a:t>
            </a:r>
            <a:endParaRPr lang="zh-CN" altLang="en-US" b="1" cap="none" spc="0" dirty="0">
              <a:ln w="22225">
                <a:solidFill>
                  <a:schemeClr val="accent2"/>
                </a:solidFill>
                <a:prstDash val="solid"/>
              </a:ln>
              <a:solidFill>
                <a:schemeClr val="accent2">
                  <a:lumMod val="40000"/>
                  <a:lumOff val="60000"/>
                </a:schemeClr>
              </a:solidFill>
              <a:effectLst/>
            </a:endParaRPr>
          </a:p>
        </p:txBody>
      </p:sp>
      <p:sp>
        <p:nvSpPr>
          <p:cNvPr id="11" name="文本框 10">
            <a:extLst>
              <a:ext uri="{FF2B5EF4-FFF2-40B4-BE49-F238E27FC236}">
                <a16:creationId xmlns:a16="http://schemas.microsoft.com/office/drawing/2014/main" id="{D7EA3505-4CB8-6E67-B38B-65039A1A92F1}"/>
              </a:ext>
            </a:extLst>
          </p:cNvPr>
          <p:cNvSpPr txBox="1"/>
          <p:nvPr/>
        </p:nvSpPr>
        <p:spPr>
          <a:xfrm>
            <a:off x="7687760" y="4774782"/>
            <a:ext cx="3775393" cy="923330"/>
          </a:xfrm>
          <a:prstGeom prst="rect">
            <a:avLst/>
          </a:prstGeom>
          <a:noFill/>
          <a:ln>
            <a:solidFill>
              <a:schemeClr val="accent2"/>
            </a:solidFill>
          </a:ln>
        </p:spPr>
        <p:txBody>
          <a:bodyPr wrap="none" rtlCol="0">
            <a:spAutoFit/>
          </a:bodyPr>
          <a:lstStyle/>
          <a:p>
            <a:r>
              <a:rPr lang="en-US" altLang="zh-CN" b="1" dirty="0">
                <a:solidFill>
                  <a:srgbClr val="FF0000"/>
                </a:solidFill>
              </a:rPr>
              <a:t>k</a:t>
            </a:r>
            <a:r>
              <a:rPr lang="zh-CN" altLang="en-US" b="1" dirty="0">
                <a:solidFill>
                  <a:srgbClr val="FF0000"/>
                </a:solidFill>
              </a:rPr>
              <a:t>和</a:t>
            </a:r>
            <a:r>
              <a:rPr lang="en-US" altLang="zh-CN" b="1" dirty="0">
                <a:solidFill>
                  <a:srgbClr val="FF0000"/>
                </a:solidFill>
              </a:rPr>
              <a:t>m</a:t>
            </a:r>
            <a:r>
              <a:rPr lang="zh-CN" altLang="en-US" b="1" dirty="0">
                <a:solidFill>
                  <a:srgbClr val="FF0000"/>
                </a:solidFill>
              </a:rPr>
              <a:t>的选择对结果的影响并不大</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哈希函数个数</a:t>
            </a:r>
            <a:r>
              <a:rPr lang="en-US" altLang="zh-CN" b="1" dirty="0">
                <a:solidFill>
                  <a:srgbClr val="FF0000"/>
                </a:solidFill>
              </a:rPr>
              <a:t>h</a:t>
            </a:r>
            <a:r>
              <a:rPr lang="zh-CN" altLang="en-US" b="1" dirty="0">
                <a:solidFill>
                  <a:srgbClr val="FF0000"/>
                </a:solidFill>
              </a:rPr>
              <a:t>的选择有明显偏好性</a:t>
            </a:r>
          </a:p>
        </p:txBody>
      </p:sp>
      <p:sp>
        <p:nvSpPr>
          <p:cNvPr id="13" name="矩形 12">
            <a:extLst>
              <a:ext uri="{FF2B5EF4-FFF2-40B4-BE49-F238E27FC236}">
                <a16:creationId xmlns:a16="http://schemas.microsoft.com/office/drawing/2014/main" id="{33BDADA3-2CBA-2867-CC73-5141A88143F0}"/>
              </a:ext>
            </a:extLst>
          </p:cNvPr>
          <p:cNvSpPr/>
          <p:nvPr/>
        </p:nvSpPr>
        <p:spPr>
          <a:xfrm>
            <a:off x="2362810" y="1438874"/>
            <a:ext cx="782726" cy="1631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1532863-FBDE-974A-D3D7-BC2B4AD699F1}"/>
              </a:ext>
            </a:extLst>
          </p:cNvPr>
          <p:cNvSpPr/>
          <p:nvPr/>
        </p:nvSpPr>
        <p:spPr>
          <a:xfrm>
            <a:off x="5928604" y="1483318"/>
            <a:ext cx="1108618" cy="1772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CE61218-28B9-609B-A077-25E3B769B6AC}"/>
              </a:ext>
            </a:extLst>
          </p:cNvPr>
          <p:cNvSpPr/>
          <p:nvPr/>
        </p:nvSpPr>
        <p:spPr>
          <a:xfrm>
            <a:off x="9829190" y="1438874"/>
            <a:ext cx="799796" cy="1631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AACF10F-B4CB-7B13-48DC-16BF63461FCB}"/>
              </a:ext>
            </a:extLst>
          </p:cNvPr>
          <p:cNvSpPr txBox="1"/>
          <p:nvPr/>
        </p:nvSpPr>
        <p:spPr>
          <a:xfrm>
            <a:off x="571859" y="5419126"/>
            <a:ext cx="6577442" cy="369332"/>
          </a:xfrm>
          <a:prstGeom prst="rect">
            <a:avLst/>
          </a:prstGeom>
          <a:noFill/>
        </p:spPr>
        <p:txBody>
          <a:bodyPr wrap="none" rtlCol="0">
            <a:spAutoFit/>
          </a:bodyPr>
          <a:lstStyle/>
          <a:p>
            <a:r>
              <a:rPr lang="zh-CN" altLang="en-US" b="1" dirty="0"/>
              <a:t>希望算法具有高精度，同时又具有高召回率。当</a:t>
            </a:r>
            <a:r>
              <a:rPr lang="en-US" altLang="zh-CN" b="1" dirty="0"/>
              <a:t>h=2</a:t>
            </a:r>
            <a:r>
              <a:rPr lang="zh-CN" altLang="en-US" b="1" dirty="0"/>
              <a:t>时更符合。</a:t>
            </a:r>
          </a:p>
        </p:txBody>
      </p:sp>
      <p:sp>
        <p:nvSpPr>
          <p:cNvPr id="17" name="文本框 16">
            <a:extLst>
              <a:ext uri="{FF2B5EF4-FFF2-40B4-BE49-F238E27FC236}">
                <a16:creationId xmlns:a16="http://schemas.microsoft.com/office/drawing/2014/main" id="{78BCA3A3-89F6-5F8F-7B23-BD25074B06B0}"/>
              </a:ext>
            </a:extLst>
          </p:cNvPr>
          <p:cNvSpPr txBox="1"/>
          <p:nvPr/>
        </p:nvSpPr>
        <p:spPr>
          <a:xfrm>
            <a:off x="5238671" y="4213410"/>
            <a:ext cx="2031325" cy="369332"/>
          </a:xfrm>
          <a:prstGeom prst="rect">
            <a:avLst/>
          </a:prstGeom>
          <a:noFill/>
        </p:spPr>
        <p:txBody>
          <a:bodyPr wrap="none" rtlCol="0">
            <a:spAutoFit/>
          </a:bodyPr>
          <a:lstStyle/>
          <a:p>
            <a:r>
              <a:rPr lang="zh-CN" altLang="en-US" dirty="0"/>
              <a:t>（控制变量实验）</a:t>
            </a:r>
          </a:p>
        </p:txBody>
      </p:sp>
    </p:spTree>
    <p:extLst>
      <p:ext uri="{BB962C8B-B14F-4D97-AF65-F5344CB8AC3E}">
        <p14:creationId xmlns:p14="http://schemas.microsoft.com/office/powerpoint/2010/main" val="378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88509-53EA-98D2-AB05-5E4E30935F85}"/>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DF0388A4-F079-453D-D2AB-69B18CCA6D53}"/>
              </a:ext>
            </a:extLst>
          </p:cNvPr>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5" name="图片 4">
            <a:extLst>
              <a:ext uri="{FF2B5EF4-FFF2-40B4-BE49-F238E27FC236}">
                <a16:creationId xmlns:a16="http://schemas.microsoft.com/office/drawing/2014/main" id="{2AFCC6C2-8EC1-7432-C10C-BE9237B5FEDB}"/>
              </a:ext>
            </a:extLst>
          </p:cNvPr>
          <p:cNvPicPr>
            <a:picLocks noChangeAspect="1"/>
          </p:cNvPicPr>
          <p:nvPr/>
        </p:nvPicPr>
        <p:blipFill>
          <a:blip r:embed="rId2"/>
          <a:stretch>
            <a:fillRect/>
          </a:stretch>
        </p:blipFill>
        <p:spPr>
          <a:xfrm>
            <a:off x="508909" y="1264667"/>
            <a:ext cx="4686690" cy="3907179"/>
          </a:xfrm>
          <a:prstGeom prst="rect">
            <a:avLst/>
          </a:prstGeom>
        </p:spPr>
      </p:pic>
      <p:sp>
        <p:nvSpPr>
          <p:cNvPr id="4" name="文本框 3">
            <a:extLst>
              <a:ext uri="{FF2B5EF4-FFF2-40B4-BE49-F238E27FC236}">
                <a16:creationId xmlns:a16="http://schemas.microsoft.com/office/drawing/2014/main" id="{18A9DE51-42FD-E986-4A02-B1DA45773443}"/>
              </a:ext>
            </a:extLst>
          </p:cNvPr>
          <p:cNvSpPr txBox="1"/>
          <p:nvPr/>
        </p:nvSpPr>
        <p:spPr>
          <a:xfrm>
            <a:off x="1070458" y="5407813"/>
            <a:ext cx="3877985" cy="646331"/>
          </a:xfrm>
          <a:prstGeom prst="rect">
            <a:avLst/>
          </a:prstGeom>
          <a:noFill/>
        </p:spPr>
        <p:txBody>
          <a:bodyPr wrap="none" rtlCol="0">
            <a:spAutoFit/>
          </a:bodyPr>
          <a:lstStyle/>
          <a:p>
            <a:r>
              <a:rPr lang="zh-CN" altLang="en-US" dirty="0"/>
              <a:t>样本大小和可学习频率字符串的上限</a:t>
            </a:r>
            <a:endParaRPr lang="en-US" altLang="zh-CN" dirty="0"/>
          </a:p>
          <a:p>
            <a:r>
              <a:rPr lang="en-US" altLang="zh-CN" dirty="0"/>
              <a:t>       a=0.05 p=0.5 q=0.75  f=0</a:t>
            </a:r>
            <a:endParaRPr lang="zh-CN" altLang="en-US" dirty="0"/>
          </a:p>
        </p:txBody>
      </p:sp>
      <p:sp>
        <p:nvSpPr>
          <p:cNvPr id="6" name="文本框 5">
            <a:extLst>
              <a:ext uri="{FF2B5EF4-FFF2-40B4-BE49-F238E27FC236}">
                <a16:creationId xmlns:a16="http://schemas.microsoft.com/office/drawing/2014/main" id="{DEA27353-1035-A995-F616-0CC4E050877C}"/>
              </a:ext>
            </a:extLst>
          </p:cNvPr>
          <p:cNvSpPr txBox="1"/>
          <p:nvPr/>
        </p:nvSpPr>
        <p:spPr>
          <a:xfrm>
            <a:off x="4945073" y="2555043"/>
            <a:ext cx="6575411" cy="873957"/>
          </a:xfrm>
          <a:prstGeom prst="rect">
            <a:avLst/>
          </a:prstGeom>
          <a:noFill/>
        </p:spPr>
        <p:txBody>
          <a:bodyPr wrap="square" rtlCol="0">
            <a:spAutoFit/>
          </a:bodyPr>
          <a:lstStyle/>
          <a:p>
            <a:pPr>
              <a:lnSpc>
                <a:spcPct val="150000"/>
              </a:lnSpc>
            </a:pPr>
            <a:r>
              <a:rPr lang="zh-CN" altLang="en-US" dirty="0"/>
              <a:t>在实践中，为了确保一些隐私，通常还会对特定值的提交设置</a:t>
            </a:r>
            <a:r>
              <a:rPr lang="zh-CN" altLang="en-US" dirty="0">
                <a:solidFill>
                  <a:schemeClr val="accent2"/>
                </a:solidFill>
              </a:rPr>
              <a:t>阈值</a:t>
            </a:r>
            <a:r>
              <a:rPr lang="zh-CN" altLang="en-US" dirty="0"/>
              <a:t>。</a:t>
            </a:r>
            <a:endParaRPr lang="en-US" altLang="zh-CN" dirty="0"/>
          </a:p>
        </p:txBody>
      </p:sp>
      <p:sp>
        <p:nvSpPr>
          <p:cNvPr id="7" name="文本框 6">
            <a:extLst>
              <a:ext uri="{FF2B5EF4-FFF2-40B4-BE49-F238E27FC236}">
                <a16:creationId xmlns:a16="http://schemas.microsoft.com/office/drawing/2014/main" id="{55E2168B-DC37-5C15-B20B-56B759F502CD}"/>
              </a:ext>
            </a:extLst>
          </p:cNvPr>
          <p:cNvSpPr txBox="1"/>
          <p:nvPr/>
        </p:nvSpPr>
        <p:spPr>
          <a:xfrm>
            <a:off x="4945073" y="3554566"/>
            <a:ext cx="6575411" cy="1289456"/>
          </a:xfrm>
          <a:prstGeom prst="rect">
            <a:avLst/>
          </a:prstGeom>
          <a:noFill/>
        </p:spPr>
        <p:txBody>
          <a:bodyPr wrap="square" rtlCol="0">
            <a:spAutoFit/>
          </a:bodyPr>
          <a:lstStyle/>
          <a:p>
            <a:pPr>
              <a:lnSpc>
                <a:spcPct val="150000"/>
              </a:lnSpc>
            </a:pPr>
            <a:r>
              <a:rPr lang="en-US" altLang="zh-CN" dirty="0"/>
              <a:t>RAPPOR</a:t>
            </a:r>
            <a:r>
              <a:rPr lang="zh-CN" altLang="en-US" dirty="0"/>
              <a:t>还需要一个用户可调参数，该参数通过算法的设计转化为频域限制，即，在能够可靠识别字符串并估计其频率之前，需要在样本中观察字符串的次数设定一个下限。通常：</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B6D1CBB-23D3-4B8E-1F01-22091B9C2788}"/>
                  </a:ext>
                </a:extLst>
              </p:cNvPr>
              <p:cNvSpPr txBox="1"/>
              <p:nvPr/>
            </p:nvSpPr>
            <p:spPr>
              <a:xfrm>
                <a:off x="7651415" y="5191652"/>
                <a:ext cx="1343445" cy="303032"/>
              </a:xfrm>
              <a:prstGeom prst="rect">
                <a:avLst/>
              </a:prstGeom>
              <a:noFill/>
            </p:spPr>
            <p:txBody>
              <a:bodyPr wrap="none" lIns="0" tIns="0" rIns="0" bIns="0" rtlCol="0">
                <a:spAutoFit/>
              </a:bodyPr>
              <a:lstStyle/>
              <a:p>
                <a:r>
                  <a:rPr lang="zh-CN" altLang="en-US" dirty="0"/>
                  <a:t>阈值</a:t>
                </a:r>
                <a:r>
                  <a:rPr lang="en-US" altLang="zh-CN" dirty="0"/>
                  <a:t>=</a:t>
                </a:r>
                <a14:m>
                  <m:oMath xmlns:m="http://schemas.openxmlformats.org/officeDocument/2006/math">
                    <m:rad>
                      <m:radPr>
                        <m:degHide m:val="on"/>
                        <m:ctrlPr>
                          <a:rPr lang="en-US" altLang="zh-CN" i="1" smtClean="0">
                            <a:latin typeface="Cambria Math" panose="02040503050406030204" pitchFamily="18" charset="0"/>
                          </a:rPr>
                        </m:ctrlPr>
                      </m:radPr>
                      <m:deg/>
                      <m:e>
                        <m:r>
                          <a:rPr lang="en-US" altLang="zh-CN" b="0" i="1" smtClean="0">
                            <a:latin typeface="Cambria Math" panose="02040503050406030204" pitchFamily="18" charset="0"/>
                          </a:rPr>
                          <m:t>𝑁</m:t>
                        </m:r>
                        <m:r>
                          <a:rPr lang="en-US" altLang="zh-CN" b="0" i="1" smtClean="0">
                            <a:latin typeface="Cambria Math" panose="02040503050406030204" pitchFamily="18" charset="0"/>
                          </a:rPr>
                          <m:t> </m:t>
                        </m:r>
                      </m:e>
                    </m:rad>
                    <m:r>
                      <a:rPr lang="en-US" altLang="zh-CN" b="0" i="1" smtClean="0">
                        <a:latin typeface="Cambria Math" panose="02040503050406030204" pitchFamily="18" charset="0"/>
                      </a:rPr>
                      <m:t>/10</m:t>
                    </m:r>
                  </m:oMath>
                </a14:m>
                <a:endParaRPr lang="zh-CN" altLang="en-US" dirty="0"/>
              </a:p>
            </p:txBody>
          </p:sp>
        </mc:Choice>
        <mc:Fallback>
          <p:sp>
            <p:nvSpPr>
              <p:cNvPr id="8" name="文本框 7">
                <a:extLst>
                  <a:ext uri="{FF2B5EF4-FFF2-40B4-BE49-F238E27FC236}">
                    <a16:creationId xmlns:a16="http://schemas.microsoft.com/office/drawing/2014/main" id="{1B6D1CBB-23D3-4B8E-1F01-22091B9C2788}"/>
                  </a:ext>
                </a:extLst>
              </p:cNvPr>
              <p:cNvSpPr txBox="1">
                <a:spLocks noRot="1" noChangeAspect="1" noMove="1" noResize="1" noEditPoints="1" noAdjustHandles="1" noChangeArrowheads="1" noChangeShapeType="1" noTextEdit="1"/>
              </p:cNvSpPr>
              <p:nvPr/>
            </p:nvSpPr>
            <p:spPr>
              <a:xfrm>
                <a:off x="7651415" y="5191652"/>
                <a:ext cx="1343445" cy="303032"/>
              </a:xfrm>
              <a:prstGeom prst="rect">
                <a:avLst/>
              </a:prstGeom>
              <a:blipFill>
                <a:blip r:embed="rId3"/>
                <a:stretch>
                  <a:fillRect l="-10407" t="-18367" r="-5882" b="-4693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0C66C6B-1362-92C6-76F1-BD80B4F823BD}"/>
              </a:ext>
            </a:extLst>
          </p:cNvPr>
          <p:cNvSpPr txBox="1"/>
          <p:nvPr/>
        </p:nvSpPr>
        <p:spPr>
          <a:xfrm>
            <a:off x="5125792" y="1551904"/>
            <a:ext cx="6394692" cy="369332"/>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CA2B87DD-C8E0-A6DD-A75A-D6B2CA391D2A}"/>
              </a:ext>
            </a:extLst>
          </p:cNvPr>
          <p:cNvSpPr txBox="1"/>
          <p:nvPr/>
        </p:nvSpPr>
        <p:spPr>
          <a:xfrm>
            <a:off x="4945073" y="1399446"/>
            <a:ext cx="6168980" cy="873957"/>
          </a:xfrm>
          <a:prstGeom prst="rect">
            <a:avLst/>
          </a:prstGeom>
          <a:noFill/>
        </p:spPr>
        <p:txBody>
          <a:bodyPr wrap="square">
            <a:spAutoFit/>
          </a:bodyPr>
          <a:lstStyle/>
          <a:p>
            <a:pPr>
              <a:lnSpc>
                <a:spcPct val="150000"/>
              </a:lnSpc>
            </a:pPr>
            <a:r>
              <a:rPr lang="zh-CN" altLang="en-US" dirty="0"/>
              <a:t>除了</a:t>
            </a:r>
            <a:r>
              <a:rPr lang="en-US" altLang="zh-CN" dirty="0"/>
              <a:t>h</a:t>
            </a:r>
            <a:r>
              <a:rPr lang="zh-CN" altLang="en-US" dirty="0"/>
              <a:t>之外，</a:t>
            </a:r>
            <a:r>
              <a:rPr lang="en-US" altLang="zh-CN" dirty="0"/>
              <a:t>k</a:t>
            </a:r>
            <a:r>
              <a:rPr lang="zh-CN" altLang="en-US" dirty="0"/>
              <a:t>和</a:t>
            </a:r>
            <a:r>
              <a:rPr lang="en-US" altLang="zh-CN" dirty="0"/>
              <a:t>m</a:t>
            </a:r>
            <a:r>
              <a:rPr lang="zh-CN" altLang="en-US" dirty="0"/>
              <a:t>都与最坏情况下的隐私考虑无关，并且应该基于算法在从噪声报告重建信号时的效率特性来选择。</a:t>
            </a:r>
          </a:p>
        </p:txBody>
      </p:sp>
    </p:spTree>
    <p:extLst>
      <p:ext uri="{BB962C8B-B14F-4D97-AF65-F5344CB8AC3E}">
        <p14:creationId xmlns:p14="http://schemas.microsoft.com/office/powerpoint/2010/main" val="416933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p:cNvGrpSpPr/>
          <p:nvPr/>
        </p:nvGrpSpPr>
        <p:grpSpPr>
          <a:xfrm>
            <a:off x="3878944" y="2385643"/>
            <a:ext cx="6456651" cy="543956"/>
            <a:chOff x="4267200" y="1600201"/>
            <a:chExt cx="6963691" cy="739140"/>
          </a:xfrm>
        </p:grpSpPr>
        <p:sp>
          <p:nvSpPr>
            <p:cNvPr id="80" name="TextBox 4"/>
            <p:cNvSpPr txBox="1"/>
            <p:nvPr/>
          </p:nvSpPr>
          <p:spPr>
            <a:xfrm>
              <a:off x="5371429" y="1665097"/>
              <a:ext cx="5859462" cy="643091"/>
            </a:xfrm>
            <a:prstGeom prst="rect">
              <a:avLst/>
            </a:prstGeom>
            <a:noFill/>
          </p:spPr>
          <p:txBody>
            <a:bodyPr wrap="square" lIns="0" tIns="0" rIns="0" bIns="0" rtlCol="0">
              <a:spAutoFit/>
            </a:bodyPr>
            <a:lstStyle/>
            <a:p>
              <a:pPr>
                <a:lnSpc>
                  <a:spcPct val="120000"/>
                </a:lnSpc>
              </a:pPr>
              <a:r>
                <a:rPr lang="zh-CN" altLang="en-US" sz="2800" dirty="0">
                  <a:solidFill>
                    <a:srgbClr val="FF0000"/>
                  </a:solidFill>
                  <a:latin typeface="+mn-ea"/>
                  <a:cs typeface="+mn-ea"/>
                  <a:sym typeface="+mn-lt"/>
                </a:rPr>
                <a:t>背景介绍</a:t>
              </a:r>
              <a:endParaRPr lang="zh-CN" altLang="en-MY" sz="2800" dirty="0">
                <a:solidFill>
                  <a:srgbClr val="FF0000"/>
                </a:solidFill>
                <a:latin typeface="+mn-ea"/>
                <a:cs typeface="+mn-ea"/>
                <a:sym typeface="+mn-lt"/>
              </a:endParaRPr>
            </a:p>
          </p:txBody>
        </p:sp>
        <p:grpSp>
          <p:nvGrpSpPr>
            <p:cNvPr id="81" name="Group 5"/>
            <p:cNvGrpSpPr/>
            <p:nvPr/>
          </p:nvGrpSpPr>
          <p:grpSpPr>
            <a:xfrm>
              <a:off x="4267200" y="1600200"/>
              <a:ext cx="864870" cy="739140"/>
              <a:chOff x="4267199" y="1268631"/>
              <a:chExt cx="1373976" cy="1174236"/>
            </a:xfrm>
          </p:grpSpPr>
          <p:sp>
            <p:nvSpPr>
              <p:cNvPr id="82"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p:cNvGrpSpPr/>
          <p:nvPr/>
        </p:nvGrpSpPr>
        <p:grpSpPr>
          <a:xfrm>
            <a:off x="3878941" y="3178684"/>
            <a:ext cx="7509576" cy="566881"/>
            <a:chOff x="4267200" y="1600200"/>
            <a:chExt cx="8099310" cy="770291"/>
          </a:xfrm>
        </p:grpSpPr>
        <p:sp>
          <p:nvSpPr>
            <p:cNvPr id="85" name="TextBox 4"/>
            <p:cNvSpPr txBox="1"/>
            <p:nvPr/>
          </p:nvSpPr>
          <p:spPr>
            <a:xfrm>
              <a:off x="5331996" y="1713198"/>
              <a:ext cx="7034514" cy="657293"/>
            </a:xfrm>
            <a:prstGeom prst="rect">
              <a:avLst/>
            </a:prstGeom>
            <a:noFill/>
          </p:spPr>
          <p:txBody>
            <a:bodyPr wrap="square" lIns="0" tIns="0" rIns="0" bIns="0" rtlCol="0">
              <a:spAutoFit/>
            </a:bodyPr>
            <a:lstStyle/>
            <a:p>
              <a:pPr>
                <a:lnSpc>
                  <a:spcPct val="120000"/>
                </a:lnSpc>
              </a:pPr>
              <a:endParaRPr lang="en-US" altLang="zh-CN" sz="2800" dirty="0">
                <a:effectLst/>
              </a:endParaRPr>
            </a:p>
          </p:txBody>
        </p:sp>
        <p:grpSp>
          <p:nvGrpSpPr>
            <p:cNvPr id="86" name="Group 5"/>
            <p:cNvGrpSpPr/>
            <p:nvPr/>
          </p:nvGrpSpPr>
          <p:grpSpPr>
            <a:xfrm>
              <a:off x="4267200" y="1600200"/>
              <a:ext cx="864870" cy="739140"/>
              <a:chOff x="4267199" y="1268631"/>
              <a:chExt cx="1373976" cy="1174236"/>
            </a:xfrm>
          </p:grpSpPr>
          <p:sp>
            <p:nvSpPr>
              <p:cNvPr id="87"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p:cNvGrpSpPr/>
          <p:nvPr/>
        </p:nvGrpSpPr>
        <p:grpSpPr>
          <a:xfrm>
            <a:off x="3878948" y="5614986"/>
            <a:ext cx="1023899" cy="543956"/>
            <a:chOff x="4267199" y="1600200"/>
            <a:chExt cx="1104304" cy="739140"/>
          </a:xfrm>
        </p:grpSpPr>
        <p:sp>
          <p:nvSpPr>
            <p:cNvPr id="95" name="TextBox 4"/>
            <p:cNvSpPr txBox="1"/>
            <p:nvPr/>
          </p:nvSpPr>
          <p:spPr>
            <a:xfrm>
              <a:off x="5371433" y="1665097"/>
              <a:ext cx="70" cy="643092"/>
            </a:xfrm>
            <a:prstGeom prst="rect">
              <a:avLst/>
            </a:prstGeom>
            <a:noFill/>
          </p:spPr>
          <p:txBody>
            <a:bodyPr wrap="none" lIns="0" tIns="0" rIns="0" bIns="0" rtlCol="0">
              <a:spAutoFit/>
            </a:bodyPr>
            <a:lstStyle/>
            <a:p>
              <a:pPr algn="l">
                <a:lnSpc>
                  <a:spcPct val="120000"/>
                </a:lnSpc>
              </a:pPr>
              <a:endParaRPr lang="zh-CN" altLang="en-US" sz="2800" dirty="0">
                <a:solidFill>
                  <a:schemeClr val="accent2"/>
                </a:solidFill>
                <a:latin typeface="+mn-ea"/>
                <a:cs typeface="+mn-ea"/>
                <a:sym typeface="+mn-lt"/>
              </a:endParaRPr>
            </a:p>
          </p:txBody>
        </p:sp>
        <p:grpSp>
          <p:nvGrpSpPr>
            <p:cNvPr id="96" name="Group 5"/>
            <p:cNvGrpSpPr/>
            <p:nvPr/>
          </p:nvGrpSpPr>
          <p:grpSpPr>
            <a:xfrm>
              <a:off x="4267199" y="1600200"/>
              <a:ext cx="858286" cy="739140"/>
              <a:chOff x="4267199" y="1268631"/>
              <a:chExt cx="1363517" cy="1174236"/>
            </a:xfrm>
          </p:grpSpPr>
          <p:sp>
            <p:nvSpPr>
              <p:cNvPr id="97" name="Rectangle 6"/>
              <p:cNvSpPr/>
              <p:nvPr/>
            </p:nvSpPr>
            <p:spPr>
              <a:xfrm>
                <a:off x="4343867" y="1371730"/>
                <a:ext cx="1286849" cy="1071137"/>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05</a:t>
                </a:r>
                <a:endParaRPr lang="en-MY" sz="3200" b="1" dirty="0">
                  <a:cs typeface="+mn-ea"/>
                  <a:sym typeface="+mn-lt"/>
                </a:endParaRPr>
              </a:p>
            </p:txBody>
          </p:sp>
          <p:sp>
            <p:nvSpPr>
              <p:cNvPr id="9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5" name="组合 4">
            <a:extLst>
              <a:ext uri="{FF2B5EF4-FFF2-40B4-BE49-F238E27FC236}">
                <a16:creationId xmlns:a16="http://schemas.microsoft.com/office/drawing/2014/main" id="{A8EBFD93-C1C4-4528-BA2A-F68DAE82A026}"/>
              </a:ext>
            </a:extLst>
          </p:cNvPr>
          <p:cNvGrpSpPr/>
          <p:nvPr/>
        </p:nvGrpSpPr>
        <p:grpSpPr>
          <a:xfrm>
            <a:off x="3878941" y="4830946"/>
            <a:ext cx="6994873" cy="543897"/>
            <a:chOff x="3888137" y="4542748"/>
            <a:chExt cx="6994873" cy="543897"/>
          </a:xfrm>
        </p:grpSpPr>
        <p:sp>
          <p:nvSpPr>
            <p:cNvPr id="90" name="TextBox 4"/>
            <p:cNvSpPr txBox="1"/>
            <p:nvPr/>
          </p:nvSpPr>
          <p:spPr>
            <a:xfrm>
              <a:off x="4902772" y="4575172"/>
              <a:ext cx="5980238" cy="473271"/>
            </a:xfrm>
            <a:prstGeom prst="rect">
              <a:avLst/>
            </a:prstGeom>
            <a:noFill/>
          </p:spPr>
          <p:txBody>
            <a:bodyPr wrap="square" lIns="0" tIns="0" rIns="0" bIns="0" rtlCol="0">
              <a:spAutoFit/>
            </a:bodyPr>
            <a:lstStyle/>
            <a:p>
              <a:pPr>
                <a:lnSpc>
                  <a:spcPct val="120000"/>
                </a:lnSpc>
              </a:pPr>
              <a:endParaRPr lang="zh-CN" altLang="en-MY" sz="2800" dirty="0">
                <a:latin typeface="+mn-ea"/>
                <a:cs typeface="+mn-ea"/>
                <a:sym typeface="+mn-lt"/>
              </a:endParaRPr>
            </a:p>
          </p:txBody>
        </p:sp>
        <p:grpSp>
          <p:nvGrpSpPr>
            <p:cNvPr id="4" name="组合 3">
              <a:extLst>
                <a:ext uri="{FF2B5EF4-FFF2-40B4-BE49-F238E27FC236}">
                  <a16:creationId xmlns:a16="http://schemas.microsoft.com/office/drawing/2014/main" id="{703127D6-EE7A-4412-8719-084294C1BF26}"/>
                </a:ext>
              </a:extLst>
            </p:cNvPr>
            <p:cNvGrpSpPr/>
            <p:nvPr/>
          </p:nvGrpSpPr>
          <p:grpSpPr>
            <a:xfrm>
              <a:off x="3888137" y="4542748"/>
              <a:ext cx="786605" cy="543897"/>
              <a:chOff x="3888137" y="4542748"/>
              <a:chExt cx="786605" cy="543897"/>
            </a:xfrm>
          </p:grpSpPr>
          <p:sp>
            <p:nvSpPr>
              <p:cNvPr id="30" name="Rectangle 6">
                <a:extLst>
                  <a:ext uri="{FF2B5EF4-FFF2-40B4-BE49-F238E27FC236}">
                    <a16:creationId xmlns:a16="http://schemas.microsoft.com/office/drawing/2014/main" id="{80F611C7-936D-488C-A189-3B354D2BA3E9}"/>
                  </a:ext>
                </a:extLst>
              </p:cNvPr>
              <p:cNvSpPr/>
              <p:nvPr/>
            </p:nvSpPr>
            <p:spPr>
              <a:xfrm>
                <a:off x="3917592" y="4578204"/>
                <a:ext cx="757150" cy="508441"/>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04</a:t>
                </a:r>
                <a:endParaRPr lang="en-MY" sz="3200" b="1" dirty="0">
                  <a:cs typeface="+mn-ea"/>
                  <a:sym typeface="+mn-lt"/>
                </a:endParaRPr>
              </a:p>
            </p:txBody>
          </p:sp>
          <p:sp>
            <p:nvSpPr>
              <p:cNvPr id="31" name="Right Triangle 7">
                <a:extLst>
                  <a:ext uri="{FF2B5EF4-FFF2-40B4-BE49-F238E27FC236}">
                    <a16:creationId xmlns:a16="http://schemas.microsoft.com/office/drawing/2014/main" id="{E4CD9068-37DB-49ED-A0A2-556B7161FDE4}"/>
                  </a:ext>
                </a:extLst>
              </p:cNvPr>
              <p:cNvSpPr/>
              <p:nvPr/>
            </p:nvSpPr>
            <p:spPr>
              <a:xfrm rot="5400000">
                <a:off x="3915580" y="4515305"/>
                <a:ext cx="211190" cy="26607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dirty="0">
                  <a:cs typeface="+mn-ea"/>
                  <a:sym typeface="+mn-lt"/>
                </a:endParaRPr>
              </a:p>
            </p:txBody>
          </p:sp>
        </p:grpSp>
      </p:grpSp>
      <p:sp>
        <p:nvSpPr>
          <p:cNvPr id="6" name="TextBox 4">
            <a:extLst>
              <a:ext uri="{FF2B5EF4-FFF2-40B4-BE49-F238E27FC236}">
                <a16:creationId xmlns:a16="http://schemas.microsoft.com/office/drawing/2014/main" id="{8C6876C6-249B-F699-C0A7-62D99C6D0123}"/>
              </a:ext>
            </a:extLst>
          </p:cNvPr>
          <p:cNvSpPr txBox="1"/>
          <p:nvPr/>
        </p:nvSpPr>
        <p:spPr>
          <a:xfrm>
            <a:off x="4866206" y="3206635"/>
            <a:ext cx="5432823" cy="473271"/>
          </a:xfrm>
          <a:prstGeom prst="rect">
            <a:avLst/>
          </a:prstGeom>
          <a:noFill/>
        </p:spPr>
        <p:txBody>
          <a:bodyPr wrap="square" lIns="0" tIns="0" rIns="0" bIns="0" rtlCol="0">
            <a:spAutoFit/>
          </a:bodyPr>
          <a:lstStyle/>
          <a:p>
            <a:pPr>
              <a:lnSpc>
                <a:spcPct val="120000"/>
              </a:lnSpc>
            </a:pPr>
            <a:r>
              <a:rPr lang="en-US" altLang="zh-CN" sz="2800" dirty="0">
                <a:latin typeface="+mn-ea"/>
                <a:cs typeface="+mn-ea"/>
                <a:sym typeface="+mn-lt"/>
              </a:rPr>
              <a:t>RAPPOR</a:t>
            </a:r>
            <a:r>
              <a:rPr lang="zh-CN" altLang="en-US" sz="2800" dirty="0">
                <a:latin typeface="+mn-ea"/>
                <a:cs typeface="+mn-ea"/>
                <a:sym typeface="+mn-lt"/>
              </a:rPr>
              <a:t>算法介绍</a:t>
            </a:r>
            <a:endParaRPr lang="zh-CN" altLang="en-MY" sz="2800" dirty="0">
              <a:latin typeface="+mn-ea"/>
              <a:cs typeface="+mn-ea"/>
              <a:sym typeface="+mn-lt"/>
            </a:endParaRPr>
          </a:p>
        </p:txBody>
      </p:sp>
      <p:sp>
        <p:nvSpPr>
          <p:cNvPr id="7" name="TextBox 4">
            <a:extLst>
              <a:ext uri="{FF2B5EF4-FFF2-40B4-BE49-F238E27FC236}">
                <a16:creationId xmlns:a16="http://schemas.microsoft.com/office/drawing/2014/main" id="{11D7DBA0-C7E5-7268-85DE-3F3F5EE32260}"/>
              </a:ext>
            </a:extLst>
          </p:cNvPr>
          <p:cNvSpPr txBox="1"/>
          <p:nvPr/>
        </p:nvSpPr>
        <p:spPr>
          <a:xfrm>
            <a:off x="4892440" y="4874131"/>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实验评估</a:t>
            </a:r>
            <a:endParaRPr lang="zh-CN" altLang="en-MY" sz="2800" dirty="0">
              <a:latin typeface="+mn-ea"/>
              <a:cs typeface="+mn-ea"/>
              <a:sym typeface="+mn-lt"/>
            </a:endParaRPr>
          </a:p>
        </p:txBody>
      </p:sp>
      <p:sp>
        <p:nvSpPr>
          <p:cNvPr id="8" name="TextBox 4">
            <a:extLst>
              <a:ext uri="{FF2B5EF4-FFF2-40B4-BE49-F238E27FC236}">
                <a16:creationId xmlns:a16="http://schemas.microsoft.com/office/drawing/2014/main" id="{8EFDBCFC-21B3-E361-F858-15B2F5A3722F}"/>
              </a:ext>
            </a:extLst>
          </p:cNvPr>
          <p:cNvSpPr txBox="1"/>
          <p:nvPr/>
        </p:nvSpPr>
        <p:spPr>
          <a:xfrm>
            <a:off x="4892441" y="5656054"/>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总结展望</a:t>
            </a:r>
            <a:endParaRPr lang="zh-CN" altLang="en-MY" sz="2800" dirty="0">
              <a:latin typeface="+mn-ea"/>
              <a:cs typeface="+mn-ea"/>
              <a:sym typeface="+mn-lt"/>
            </a:endParaRPr>
          </a:p>
        </p:txBody>
      </p:sp>
      <p:grpSp>
        <p:nvGrpSpPr>
          <p:cNvPr id="18" name="Group 3">
            <a:extLst>
              <a:ext uri="{FF2B5EF4-FFF2-40B4-BE49-F238E27FC236}">
                <a16:creationId xmlns:a16="http://schemas.microsoft.com/office/drawing/2014/main" id="{7578A685-C9C4-5025-5AE1-0B87181A7F7C}"/>
              </a:ext>
            </a:extLst>
          </p:cNvPr>
          <p:cNvGrpSpPr/>
          <p:nvPr/>
        </p:nvGrpSpPr>
        <p:grpSpPr>
          <a:xfrm>
            <a:off x="3878940" y="4012356"/>
            <a:ext cx="7509576" cy="543956"/>
            <a:chOff x="4267200" y="1600200"/>
            <a:chExt cx="8099310" cy="739140"/>
          </a:xfrm>
        </p:grpSpPr>
        <p:sp>
          <p:nvSpPr>
            <p:cNvPr id="19" name="TextBox 4">
              <a:extLst>
                <a:ext uri="{FF2B5EF4-FFF2-40B4-BE49-F238E27FC236}">
                  <a16:creationId xmlns:a16="http://schemas.microsoft.com/office/drawing/2014/main" id="{2A7A1FDD-17F8-7468-F6CB-72660A584770}"/>
                </a:ext>
              </a:extLst>
            </p:cNvPr>
            <p:cNvSpPr txBox="1"/>
            <p:nvPr/>
          </p:nvSpPr>
          <p:spPr>
            <a:xfrm>
              <a:off x="5331996" y="1664138"/>
              <a:ext cx="7034514" cy="657293"/>
            </a:xfrm>
            <a:prstGeom prst="rect">
              <a:avLst/>
            </a:prstGeom>
            <a:noFill/>
          </p:spPr>
          <p:txBody>
            <a:bodyPr wrap="square" lIns="0" tIns="0" rIns="0" bIns="0" rtlCol="0">
              <a:spAutoFit/>
            </a:bodyPr>
            <a:lstStyle/>
            <a:p>
              <a:pPr>
                <a:lnSpc>
                  <a:spcPct val="120000"/>
                </a:lnSpc>
              </a:pPr>
              <a:r>
                <a:rPr lang="en-US" altLang="zh-CN" sz="2800" dirty="0">
                  <a:effectLst/>
                </a:rPr>
                <a:t>RAPPOR</a:t>
              </a:r>
              <a:r>
                <a:rPr lang="zh-CN" altLang="en-US" sz="2800" dirty="0">
                  <a:effectLst/>
                </a:rPr>
                <a:t>算法改进</a:t>
              </a:r>
              <a:endParaRPr lang="en-US" altLang="zh-CN" sz="2800" dirty="0">
                <a:effectLst/>
              </a:endParaRPr>
            </a:p>
          </p:txBody>
        </p:sp>
        <p:grpSp>
          <p:nvGrpSpPr>
            <p:cNvPr id="20" name="Group 5">
              <a:extLst>
                <a:ext uri="{FF2B5EF4-FFF2-40B4-BE49-F238E27FC236}">
                  <a16:creationId xmlns:a16="http://schemas.microsoft.com/office/drawing/2014/main" id="{BED4D35F-5FC0-4312-2610-89A780C142FF}"/>
                </a:ext>
              </a:extLst>
            </p:cNvPr>
            <p:cNvGrpSpPr/>
            <p:nvPr/>
          </p:nvGrpSpPr>
          <p:grpSpPr>
            <a:xfrm>
              <a:off x="4267200" y="1600200"/>
              <a:ext cx="864870" cy="739140"/>
              <a:chOff x="4267199" y="1268631"/>
              <a:chExt cx="1373976" cy="1174236"/>
            </a:xfrm>
          </p:grpSpPr>
          <p:sp>
            <p:nvSpPr>
              <p:cNvPr id="21" name="Rectangle 6">
                <a:extLst>
                  <a:ext uri="{FF2B5EF4-FFF2-40B4-BE49-F238E27FC236}">
                    <a16:creationId xmlns:a16="http://schemas.microsoft.com/office/drawing/2014/main" id="{3CBA34BE-075A-912C-B4E7-A968F483FCB7}"/>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22" name="Right Triangle 7">
                <a:extLst>
                  <a:ext uri="{FF2B5EF4-FFF2-40B4-BE49-F238E27FC236}">
                    <a16:creationId xmlns:a16="http://schemas.microsoft.com/office/drawing/2014/main" id="{A86464C2-2AD5-D74A-B3C8-872E69E1951F}"/>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Tree>
    <p:extLst>
      <p:ext uri="{BB962C8B-B14F-4D97-AF65-F5344CB8AC3E}">
        <p14:creationId xmlns:p14="http://schemas.microsoft.com/office/powerpoint/2010/main" val="228792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E1C9B-1834-C6D0-D951-623A5BC56B2B}"/>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7E589D73-81AE-2FE8-B5C3-D99DAAB09CCA}"/>
              </a:ext>
            </a:extLst>
          </p:cNvPr>
          <p:cNvSpPr>
            <a:spLocks noGrp="1"/>
          </p:cNvSpPr>
          <p:nvPr>
            <p:ph type="sldNum" sz="quarter" idx="12"/>
          </p:nvPr>
        </p:nvSpPr>
        <p:spPr/>
        <p:txBody>
          <a:bodyPr/>
          <a:lstStyle/>
          <a:p>
            <a:fld id="{5DD3DB80-B894-403A-B48E-6FDC1A72010E}" type="slidenum">
              <a:rPr lang="zh-CN" altLang="en-US" smtClean="0"/>
              <a:t>20</a:t>
            </a:fld>
            <a:endParaRPr lang="zh-CN" altLang="en-US"/>
          </a:p>
        </p:txBody>
      </p:sp>
      <p:pic>
        <p:nvPicPr>
          <p:cNvPr id="5" name="图片 4">
            <a:extLst>
              <a:ext uri="{FF2B5EF4-FFF2-40B4-BE49-F238E27FC236}">
                <a16:creationId xmlns:a16="http://schemas.microsoft.com/office/drawing/2014/main" id="{5EB56493-02C0-06B0-4BFA-AD3AA180104D}"/>
              </a:ext>
            </a:extLst>
          </p:cNvPr>
          <p:cNvPicPr>
            <a:picLocks noChangeAspect="1"/>
          </p:cNvPicPr>
          <p:nvPr/>
        </p:nvPicPr>
        <p:blipFill>
          <a:blip r:embed="rId2"/>
          <a:stretch>
            <a:fillRect/>
          </a:stretch>
        </p:blipFill>
        <p:spPr>
          <a:xfrm>
            <a:off x="1985219" y="1592464"/>
            <a:ext cx="8219974" cy="3203149"/>
          </a:xfrm>
          <a:prstGeom prst="rect">
            <a:avLst/>
          </a:prstGeom>
        </p:spPr>
      </p:pic>
      <p:sp>
        <p:nvSpPr>
          <p:cNvPr id="4" name="文本框 3">
            <a:extLst>
              <a:ext uri="{FF2B5EF4-FFF2-40B4-BE49-F238E27FC236}">
                <a16:creationId xmlns:a16="http://schemas.microsoft.com/office/drawing/2014/main" id="{148B289E-4849-950E-0A4C-CACEC3C9FB34}"/>
              </a:ext>
            </a:extLst>
          </p:cNvPr>
          <p:cNvSpPr txBox="1"/>
          <p:nvPr/>
        </p:nvSpPr>
        <p:spPr>
          <a:xfrm>
            <a:off x="4386018" y="1238647"/>
            <a:ext cx="2723823" cy="369332"/>
          </a:xfrm>
          <a:prstGeom prst="rect">
            <a:avLst/>
          </a:prstGeom>
          <a:noFill/>
        </p:spPr>
        <p:txBody>
          <a:bodyPr wrap="none" rtlCol="0">
            <a:spAutoFit/>
          </a:bodyPr>
          <a:lstStyle/>
          <a:p>
            <a:r>
              <a:rPr lang="zh-CN" altLang="en-US" b="1" dirty="0"/>
              <a:t>模拟学习正态分布的形状</a:t>
            </a:r>
          </a:p>
        </p:txBody>
      </p:sp>
      <p:sp>
        <p:nvSpPr>
          <p:cNvPr id="6" name="文本框 5">
            <a:extLst>
              <a:ext uri="{FF2B5EF4-FFF2-40B4-BE49-F238E27FC236}">
                <a16:creationId xmlns:a16="http://schemas.microsoft.com/office/drawing/2014/main" id="{4935DD0A-0EC2-DAA3-D7A8-DB1849B150DC}"/>
              </a:ext>
            </a:extLst>
          </p:cNvPr>
          <p:cNvSpPr txBox="1"/>
          <p:nvPr/>
        </p:nvSpPr>
        <p:spPr>
          <a:xfrm>
            <a:off x="892146" y="4986425"/>
            <a:ext cx="5365571" cy="646331"/>
          </a:xfrm>
          <a:prstGeom prst="rect">
            <a:avLst/>
          </a:prstGeom>
          <a:noFill/>
        </p:spPr>
        <p:txBody>
          <a:bodyPr wrap="none" rtlCol="0">
            <a:spAutoFit/>
          </a:bodyPr>
          <a:lstStyle/>
          <a:p>
            <a:r>
              <a:rPr lang="zh-CN" altLang="en-US" dirty="0"/>
              <a:t>初始参数设置：平均值</a:t>
            </a:r>
            <a:r>
              <a:rPr lang="en-US" altLang="zh-CN" dirty="0"/>
              <a:t>=50</a:t>
            </a:r>
            <a:r>
              <a:rPr lang="zh-CN" altLang="en-US" dirty="0"/>
              <a:t>、标准偏差</a:t>
            </a:r>
            <a:r>
              <a:rPr lang="en-US" altLang="zh-CN" dirty="0"/>
              <a:t>=10</a:t>
            </a:r>
          </a:p>
          <a:p>
            <a:r>
              <a:rPr lang="zh-CN" altLang="en-US" dirty="0"/>
              <a:t>隐私限制：</a:t>
            </a:r>
            <a:r>
              <a:rPr lang="en-US" altLang="zh-CN" dirty="0"/>
              <a:t>q=0.75  p=0.5  f=0 </a:t>
            </a:r>
            <a:r>
              <a:rPr lang="zh-CN" altLang="en-US" dirty="0"/>
              <a:t>（</a:t>
            </a:r>
            <a:r>
              <a:rPr lang="el-GR" altLang="zh-CN" dirty="0"/>
              <a:t>ε</a:t>
            </a:r>
            <a:r>
              <a:rPr lang="en-US" altLang="zh-CN" dirty="0"/>
              <a:t>=ln(3)</a:t>
            </a:r>
            <a:r>
              <a:rPr lang="zh-CN" altLang="en-US" dirty="0"/>
              <a:t>差分隐私）</a:t>
            </a:r>
          </a:p>
        </p:txBody>
      </p:sp>
      <p:sp>
        <p:nvSpPr>
          <p:cNvPr id="7" name="文本框 6">
            <a:extLst>
              <a:ext uri="{FF2B5EF4-FFF2-40B4-BE49-F238E27FC236}">
                <a16:creationId xmlns:a16="http://schemas.microsoft.com/office/drawing/2014/main" id="{127C6780-9BA5-7AC9-65D6-3A42FD59707C}"/>
              </a:ext>
            </a:extLst>
          </p:cNvPr>
          <p:cNvSpPr txBox="1"/>
          <p:nvPr/>
        </p:nvSpPr>
        <p:spPr>
          <a:xfrm>
            <a:off x="669925" y="1197851"/>
            <a:ext cx="1415772" cy="461665"/>
          </a:xfrm>
          <a:prstGeom prst="rect">
            <a:avLst/>
          </a:prstGeom>
          <a:noFill/>
        </p:spPr>
        <p:txBody>
          <a:bodyPr wrap="none" rtlCol="0">
            <a:spAutoFit/>
          </a:bodyPr>
          <a:lstStyle/>
          <a:p>
            <a:r>
              <a:rPr lang="zh-CN" altLang="en-US" sz="2400" b="1" dirty="0">
                <a:solidFill>
                  <a:srgbClr val="FF0000"/>
                </a:solidFill>
              </a:rPr>
              <a:t>简单应用</a:t>
            </a:r>
          </a:p>
        </p:txBody>
      </p:sp>
      <p:sp>
        <p:nvSpPr>
          <p:cNvPr id="8" name="文本框 7">
            <a:extLst>
              <a:ext uri="{FF2B5EF4-FFF2-40B4-BE49-F238E27FC236}">
                <a16:creationId xmlns:a16="http://schemas.microsoft.com/office/drawing/2014/main" id="{F370ACE8-8D2B-8728-5F39-7C1F44543191}"/>
              </a:ext>
            </a:extLst>
          </p:cNvPr>
          <p:cNvSpPr txBox="1"/>
          <p:nvPr/>
        </p:nvSpPr>
        <p:spPr>
          <a:xfrm>
            <a:off x="6959406" y="4620808"/>
            <a:ext cx="4387216" cy="1289456"/>
          </a:xfrm>
          <a:prstGeom prst="rect">
            <a:avLst/>
          </a:prstGeom>
          <a:noFill/>
          <a:ln>
            <a:solidFill>
              <a:schemeClr val="accent2"/>
            </a:solidFill>
          </a:ln>
        </p:spPr>
        <p:txBody>
          <a:bodyPr wrap="square" rtlCol="0">
            <a:spAutoFit/>
          </a:bodyPr>
          <a:lstStyle/>
          <a:p>
            <a:pPr>
              <a:lnSpc>
                <a:spcPct val="150000"/>
              </a:lnSpc>
            </a:pPr>
            <a:r>
              <a:rPr lang="zh-CN" altLang="en-US" dirty="0"/>
              <a:t>左右两侧头尾添加上了噪声，这是差分隐私保护场景下所需要的，估计计数是很不确定的。</a:t>
            </a:r>
          </a:p>
        </p:txBody>
      </p:sp>
      <p:sp>
        <p:nvSpPr>
          <p:cNvPr id="9" name="文本框 8">
            <a:extLst>
              <a:ext uri="{FF2B5EF4-FFF2-40B4-BE49-F238E27FC236}">
                <a16:creationId xmlns:a16="http://schemas.microsoft.com/office/drawing/2014/main" id="{0C2EDDC9-9228-2B30-6A62-1DCDC7E263C1}"/>
              </a:ext>
            </a:extLst>
          </p:cNvPr>
          <p:cNvSpPr txBox="1"/>
          <p:nvPr/>
        </p:nvSpPr>
        <p:spPr>
          <a:xfrm>
            <a:off x="386590" y="1976908"/>
            <a:ext cx="1505540" cy="369332"/>
          </a:xfrm>
          <a:prstGeom prst="rect">
            <a:avLst/>
          </a:prstGeom>
          <a:noFill/>
        </p:spPr>
        <p:txBody>
          <a:bodyPr wrap="none" rtlCol="0">
            <a:spAutoFit/>
          </a:bodyPr>
          <a:lstStyle/>
          <a:p>
            <a:r>
              <a:rPr lang="en-US" altLang="zh-CN" dirty="0"/>
              <a:t>N</a:t>
            </a:r>
            <a:r>
              <a:rPr lang="zh-CN" altLang="en-US" dirty="0"/>
              <a:t>：样本大小</a:t>
            </a:r>
          </a:p>
        </p:txBody>
      </p:sp>
    </p:spTree>
    <p:extLst>
      <p:ext uri="{BB962C8B-B14F-4D97-AF65-F5344CB8AC3E}">
        <p14:creationId xmlns:p14="http://schemas.microsoft.com/office/powerpoint/2010/main" val="8790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E968E-DAD1-1B1E-71D2-2E2743A2615A}"/>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2646EBEC-A93A-2AF1-22C2-82172D0775ED}"/>
              </a:ext>
            </a:extLst>
          </p:cNvPr>
          <p:cNvSpPr>
            <a:spLocks noGrp="1"/>
          </p:cNvSpPr>
          <p:nvPr>
            <p:ph type="sldNum" sz="quarter" idx="12"/>
          </p:nvPr>
        </p:nvSpPr>
        <p:spPr/>
        <p:txBody>
          <a:bodyPr/>
          <a:lstStyle/>
          <a:p>
            <a:fld id="{5DD3DB80-B894-403A-B48E-6FDC1A72010E}" type="slidenum">
              <a:rPr lang="zh-CN" altLang="en-US" smtClean="0"/>
              <a:t>21</a:t>
            </a:fld>
            <a:endParaRPr lang="zh-CN" altLang="en-US"/>
          </a:p>
        </p:txBody>
      </p:sp>
      <p:pic>
        <p:nvPicPr>
          <p:cNvPr id="5" name="图片 4">
            <a:extLst>
              <a:ext uri="{FF2B5EF4-FFF2-40B4-BE49-F238E27FC236}">
                <a16:creationId xmlns:a16="http://schemas.microsoft.com/office/drawing/2014/main" id="{2606071D-3866-2079-CAB3-A525353EF433}"/>
              </a:ext>
            </a:extLst>
          </p:cNvPr>
          <p:cNvPicPr>
            <a:picLocks noChangeAspect="1"/>
          </p:cNvPicPr>
          <p:nvPr/>
        </p:nvPicPr>
        <p:blipFill>
          <a:blip r:embed="rId2"/>
          <a:stretch>
            <a:fillRect/>
          </a:stretch>
        </p:blipFill>
        <p:spPr>
          <a:xfrm>
            <a:off x="669925" y="1872876"/>
            <a:ext cx="4589981" cy="3863014"/>
          </a:xfrm>
          <a:prstGeom prst="rect">
            <a:avLst/>
          </a:prstGeom>
        </p:spPr>
      </p:pic>
      <p:sp>
        <p:nvSpPr>
          <p:cNvPr id="4" name="文本框 3">
            <a:extLst>
              <a:ext uri="{FF2B5EF4-FFF2-40B4-BE49-F238E27FC236}">
                <a16:creationId xmlns:a16="http://schemas.microsoft.com/office/drawing/2014/main" id="{13D252D1-5905-3EBA-C6E8-82C9073A9308}"/>
              </a:ext>
            </a:extLst>
          </p:cNvPr>
          <p:cNvSpPr txBox="1"/>
          <p:nvPr/>
        </p:nvSpPr>
        <p:spPr>
          <a:xfrm>
            <a:off x="5864083" y="1247467"/>
            <a:ext cx="5493032" cy="1289456"/>
          </a:xfrm>
          <a:prstGeom prst="rect">
            <a:avLst/>
          </a:prstGeom>
          <a:noFill/>
        </p:spPr>
        <p:txBody>
          <a:bodyPr wrap="square" rtlCol="0">
            <a:spAutoFit/>
          </a:bodyPr>
          <a:lstStyle/>
          <a:p>
            <a:pPr>
              <a:lnSpc>
                <a:spcPct val="150000"/>
              </a:lnSpc>
            </a:pPr>
            <a:r>
              <a:rPr lang="zh-CN" altLang="en-US" dirty="0"/>
              <a:t>图中显示了所有</a:t>
            </a:r>
            <a:r>
              <a:rPr lang="en-US" altLang="zh-CN" dirty="0"/>
              <a:t>47</a:t>
            </a:r>
            <a:r>
              <a:rPr lang="zh-CN" altLang="en-US" dirty="0"/>
              <a:t>个检测到的深红色字符串。所有频率高于约</a:t>
            </a:r>
            <a:r>
              <a:rPr lang="en-US" altLang="zh-CN" dirty="0"/>
              <a:t>1%</a:t>
            </a:r>
            <a:r>
              <a:rPr lang="zh-CN" altLang="en-US" dirty="0"/>
              <a:t>的常见字符串都被检测到，长尾仍然受到隐私机制的保护。</a:t>
            </a:r>
          </a:p>
        </p:txBody>
      </p:sp>
      <p:sp>
        <p:nvSpPr>
          <p:cNvPr id="6" name="文本框 5">
            <a:extLst>
              <a:ext uri="{FF2B5EF4-FFF2-40B4-BE49-F238E27FC236}">
                <a16:creationId xmlns:a16="http://schemas.microsoft.com/office/drawing/2014/main" id="{0183FF4F-B5DD-746E-E719-799C403326A3}"/>
              </a:ext>
            </a:extLst>
          </p:cNvPr>
          <p:cNvSpPr txBox="1"/>
          <p:nvPr/>
        </p:nvSpPr>
        <p:spPr>
          <a:xfrm>
            <a:off x="1326523" y="1338197"/>
            <a:ext cx="2723823" cy="369332"/>
          </a:xfrm>
          <a:prstGeom prst="rect">
            <a:avLst/>
          </a:prstGeom>
          <a:noFill/>
        </p:spPr>
        <p:txBody>
          <a:bodyPr wrap="none" rtlCol="0">
            <a:spAutoFit/>
          </a:bodyPr>
          <a:lstStyle/>
          <a:p>
            <a:r>
              <a:rPr lang="zh-CN" altLang="en-US" b="1" dirty="0"/>
              <a:t>指数分布字符串集的报告</a:t>
            </a:r>
          </a:p>
        </p:txBody>
      </p:sp>
      <p:pic>
        <p:nvPicPr>
          <p:cNvPr id="7" name="图片 6">
            <a:extLst>
              <a:ext uri="{FF2B5EF4-FFF2-40B4-BE49-F238E27FC236}">
                <a16:creationId xmlns:a16="http://schemas.microsoft.com/office/drawing/2014/main" id="{E1099E78-60E7-3BFD-8613-A77EAA7A893A}"/>
              </a:ext>
            </a:extLst>
          </p:cNvPr>
          <p:cNvPicPr>
            <a:picLocks noChangeAspect="1"/>
          </p:cNvPicPr>
          <p:nvPr/>
        </p:nvPicPr>
        <p:blipFill rotWithShape="1">
          <a:blip r:embed="rId3"/>
          <a:srcRect b="14546"/>
          <a:stretch/>
        </p:blipFill>
        <p:spPr>
          <a:xfrm>
            <a:off x="5806128" y="2647575"/>
            <a:ext cx="3782193" cy="3347005"/>
          </a:xfrm>
          <a:prstGeom prst="rect">
            <a:avLst/>
          </a:prstGeom>
        </p:spPr>
      </p:pic>
      <p:sp>
        <p:nvSpPr>
          <p:cNvPr id="9" name="文本框 8">
            <a:extLst>
              <a:ext uri="{FF2B5EF4-FFF2-40B4-BE49-F238E27FC236}">
                <a16:creationId xmlns:a16="http://schemas.microsoft.com/office/drawing/2014/main" id="{B578DB2F-52B2-72C5-28F3-A9506E4C6E9B}"/>
              </a:ext>
            </a:extLst>
          </p:cNvPr>
          <p:cNvSpPr txBox="1"/>
          <p:nvPr/>
        </p:nvSpPr>
        <p:spPr>
          <a:xfrm>
            <a:off x="9691352" y="2536923"/>
            <a:ext cx="2003474" cy="3366947"/>
          </a:xfrm>
          <a:prstGeom prst="rect">
            <a:avLst/>
          </a:prstGeom>
          <a:noFill/>
        </p:spPr>
        <p:txBody>
          <a:bodyPr wrap="square" rtlCol="0">
            <a:spAutoFit/>
          </a:bodyPr>
          <a:lstStyle/>
          <a:p>
            <a:pPr>
              <a:lnSpc>
                <a:spcPct val="150000"/>
              </a:lnSpc>
            </a:pPr>
            <a:r>
              <a:rPr lang="zh-CN" altLang="en-US" dirty="0"/>
              <a:t>显示了前</a:t>
            </a:r>
            <a:r>
              <a:rPr lang="en-US" altLang="zh-CN" dirty="0"/>
              <a:t>20</a:t>
            </a:r>
            <a:r>
              <a:rPr lang="zh-CN" altLang="en-US" dirty="0"/>
              <a:t>个检测到的字符串及其计数估计值、标准误差、</a:t>
            </a:r>
            <a:r>
              <a:rPr lang="en-US" altLang="zh-CN" dirty="0"/>
              <a:t>p</a:t>
            </a:r>
            <a:r>
              <a:rPr lang="zh-CN" altLang="en-US" dirty="0"/>
              <a:t>值和</a:t>
            </a:r>
            <a:r>
              <a:rPr lang="en-US" altLang="zh-CN" dirty="0"/>
              <a:t>z</a:t>
            </a:r>
            <a:r>
              <a:rPr lang="zh-CN" altLang="en-US" dirty="0"/>
              <a:t>分数（</a:t>
            </a:r>
            <a:r>
              <a:rPr lang="en-US" altLang="zh-CN" dirty="0"/>
              <a:t>SNR</a:t>
            </a:r>
            <a:r>
              <a:rPr lang="zh-CN" altLang="en-US" dirty="0"/>
              <a:t>）。</a:t>
            </a:r>
            <a:r>
              <a:rPr lang="en-US" altLang="zh-CN" dirty="0">
                <a:solidFill>
                  <a:srgbClr val="FF0000"/>
                </a:solidFill>
              </a:rPr>
              <a:t>p</a:t>
            </a:r>
            <a:r>
              <a:rPr lang="zh-CN" altLang="en-US" dirty="0">
                <a:solidFill>
                  <a:srgbClr val="FF0000"/>
                </a:solidFill>
              </a:rPr>
              <a:t>值越小，可信度越高</a:t>
            </a:r>
            <a:r>
              <a:rPr lang="zh-CN" altLang="en-US" dirty="0"/>
              <a:t>，即真实计数远大于</a:t>
            </a:r>
            <a:r>
              <a:rPr lang="en-US" altLang="zh-CN" dirty="0"/>
              <a:t>0</a:t>
            </a:r>
            <a:r>
              <a:rPr lang="zh-CN" altLang="en-US" dirty="0"/>
              <a:t>。</a:t>
            </a:r>
          </a:p>
        </p:txBody>
      </p:sp>
    </p:spTree>
    <p:extLst>
      <p:ext uri="{BB962C8B-B14F-4D97-AF65-F5344CB8AC3E}">
        <p14:creationId xmlns:p14="http://schemas.microsoft.com/office/powerpoint/2010/main" val="104768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32B32-4BA2-8F68-1F4D-191787EE292E}"/>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57D611AE-B2A2-70B1-AFC3-00B61D123149}"/>
              </a:ext>
            </a:extLst>
          </p:cNvPr>
          <p:cNvSpPr>
            <a:spLocks noGrp="1"/>
          </p:cNvSpPr>
          <p:nvPr>
            <p:ph type="sldNum" sz="quarter" idx="12"/>
          </p:nvPr>
        </p:nvSpPr>
        <p:spPr/>
        <p:txBody>
          <a:bodyPr/>
          <a:lstStyle/>
          <a:p>
            <a:fld id="{5DD3DB80-B894-403A-B48E-6FDC1A72010E}" type="slidenum">
              <a:rPr lang="zh-CN" altLang="en-US" smtClean="0"/>
              <a:t>22</a:t>
            </a:fld>
            <a:endParaRPr lang="zh-CN" altLang="en-US"/>
          </a:p>
        </p:txBody>
      </p:sp>
      <p:pic>
        <p:nvPicPr>
          <p:cNvPr id="7" name="图片 6">
            <a:extLst>
              <a:ext uri="{FF2B5EF4-FFF2-40B4-BE49-F238E27FC236}">
                <a16:creationId xmlns:a16="http://schemas.microsoft.com/office/drawing/2014/main" id="{CDA1EB96-8CBA-E902-8B5F-81B87AAB0C48}"/>
              </a:ext>
            </a:extLst>
          </p:cNvPr>
          <p:cNvPicPr>
            <a:picLocks noChangeAspect="1"/>
          </p:cNvPicPr>
          <p:nvPr/>
        </p:nvPicPr>
        <p:blipFill>
          <a:blip r:embed="rId2"/>
          <a:stretch>
            <a:fillRect/>
          </a:stretch>
        </p:blipFill>
        <p:spPr>
          <a:xfrm>
            <a:off x="669925" y="1808562"/>
            <a:ext cx="5127956" cy="2826299"/>
          </a:xfrm>
          <a:prstGeom prst="rect">
            <a:avLst/>
          </a:prstGeom>
        </p:spPr>
      </p:pic>
      <p:sp>
        <p:nvSpPr>
          <p:cNvPr id="4" name="文本框 3">
            <a:extLst>
              <a:ext uri="{FF2B5EF4-FFF2-40B4-BE49-F238E27FC236}">
                <a16:creationId xmlns:a16="http://schemas.microsoft.com/office/drawing/2014/main" id="{9EA52749-82E8-1133-144D-6E91C52DF446}"/>
              </a:ext>
            </a:extLst>
          </p:cNvPr>
          <p:cNvSpPr txBox="1"/>
          <p:nvPr/>
        </p:nvSpPr>
        <p:spPr>
          <a:xfrm>
            <a:off x="1653852" y="1315524"/>
            <a:ext cx="2644827" cy="369332"/>
          </a:xfrm>
          <a:prstGeom prst="rect">
            <a:avLst/>
          </a:prstGeom>
          <a:noFill/>
        </p:spPr>
        <p:txBody>
          <a:bodyPr wrap="none" rtlCol="0">
            <a:spAutoFit/>
          </a:bodyPr>
          <a:lstStyle/>
          <a:p>
            <a:r>
              <a:rPr lang="zh-CN" altLang="en-US" b="1" dirty="0"/>
              <a:t>报告</a:t>
            </a:r>
            <a:r>
              <a:rPr lang="en-US" altLang="zh-CN" b="1" dirty="0"/>
              <a:t>Windows </a:t>
            </a:r>
            <a:r>
              <a:rPr lang="zh-CN" altLang="en-US" b="1" dirty="0"/>
              <a:t>进程名称</a:t>
            </a:r>
          </a:p>
        </p:txBody>
      </p:sp>
      <p:sp>
        <p:nvSpPr>
          <p:cNvPr id="6" name="文本框 5">
            <a:extLst>
              <a:ext uri="{FF2B5EF4-FFF2-40B4-BE49-F238E27FC236}">
                <a16:creationId xmlns:a16="http://schemas.microsoft.com/office/drawing/2014/main" id="{62FCD32F-6F8E-093B-2E9F-B8C8976E9B6F}"/>
              </a:ext>
            </a:extLst>
          </p:cNvPr>
          <p:cNvSpPr txBox="1"/>
          <p:nvPr/>
        </p:nvSpPr>
        <p:spPr>
          <a:xfrm>
            <a:off x="5913978" y="1684856"/>
            <a:ext cx="5606509" cy="1289456"/>
          </a:xfrm>
          <a:prstGeom prst="rect">
            <a:avLst/>
          </a:prstGeom>
          <a:noFill/>
        </p:spPr>
        <p:txBody>
          <a:bodyPr wrap="square" rtlCol="0">
            <a:spAutoFit/>
          </a:bodyPr>
          <a:lstStyle/>
          <a:p>
            <a:pPr>
              <a:lnSpc>
                <a:spcPct val="150000"/>
              </a:lnSpc>
            </a:pPr>
            <a:r>
              <a:rPr lang="zh-CN" altLang="en-US" b="1" dirty="0"/>
              <a:t>目的：</a:t>
            </a:r>
            <a:endParaRPr lang="en-US" altLang="zh-CN" b="1" dirty="0"/>
          </a:p>
          <a:p>
            <a:pPr>
              <a:lnSpc>
                <a:spcPct val="150000"/>
              </a:lnSpc>
            </a:pPr>
            <a:r>
              <a:rPr lang="zh-CN" altLang="en-US" dirty="0"/>
              <a:t>恢复最常见的二进制文件，并估计名为“</a:t>
            </a:r>
            <a:r>
              <a:rPr lang="en-US" altLang="zh-CN" dirty="0"/>
              <a:t>BADAPPLE.COM”</a:t>
            </a:r>
            <a:r>
              <a:rPr lang="zh-CN" altLang="en-US" dirty="0"/>
              <a:t>的特别恶意二进制文件的频率。</a:t>
            </a:r>
          </a:p>
        </p:txBody>
      </p:sp>
      <p:sp>
        <p:nvSpPr>
          <p:cNvPr id="8" name="文本框 7">
            <a:extLst>
              <a:ext uri="{FF2B5EF4-FFF2-40B4-BE49-F238E27FC236}">
                <a16:creationId xmlns:a16="http://schemas.microsoft.com/office/drawing/2014/main" id="{84C8E718-9AE7-1177-7D98-A451EA4AD8EE}"/>
              </a:ext>
            </a:extLst>
          </p:cNvPr>
          <p:cNvSpPr txBox="1"/>
          <p:nvPr/>
        </p:nvSpPr>
        <p:spPr>
          <a:xfrm>
            <a:off x="5913978" y="3387144"/>
            <a:ext cx="5606509" cy="2120452"/>
          </a:xfrm>
          <a:prstGeom prst="rect">
            <a:avLst/>
          </a:prstGeom>
          <a:noFill/>
        </p:spPr>
        <p:txBody>
          <a:bodyPr wrap="square" rtlCol="0">
            <a:spAutoFit/>
          </a:bodyPr>
          <a:lstStyle/>
          <a:p>
            <a:pPr>
              <a:lnSpc>
                <a:spcPct val="150000"/>
              </a:lnSpc>
            </a:pPr>
            <a:r>
              <a:rPr lang="zh-CN" altLang="en-US" dirty="0"/>
              <a:t>我们确定了表</a:t>
            </a:r>
            <a:r>
              <a:rPr lang="en-US" altLang="zh-CN" dirty="0"/>
              <a:t>2</a:t>
            </a:r>
            <a:r>
              <a:rPr lang="zh-CN" altLang="en-US" dirty="0"/>
              <a:t>中所示的</a:t>
            </a:r>
            <a:r>
              <a:rPr lang="en-US" altLang="zh-CN" dirty="0"/>
              <a:t>10</a:t>
            </a:r>
            <a:r>
              <a:rPr lang="zh-CN" altLang="en-US" dirty="0"/>
              <a:t>个过程，频率介于</a:t>
            </a:r>
            <a:r>
              <a:rPr lang="en-US" altLang="zh-CN" dirty="0"/>
              <a:t>2.5%</a:t>
            </a:r>
            <a:r>
              <a:rPr lang="zh-CN" altLang="en-US" dirty="0"/>
              <a:t>和</a:t>
            </a:r>
            <a:r>
              <a:rPr lang="en-US" altLang="zh-CN" dirty="0"/>
              <a:t>4.5%</a:t>
            </a:r>
            <a:r>
              <a:rPr lang="zh-CN" altLang="en-US" dirty="0"/>
              <a:t>之间。它们是通过将错误发现率控制在</a:t>
            </a:r>
            <a:r>
              <a:rPr lang="en-US" altLang="zh-CN" dirty="0"/>
              <a:t>5%</a:t>
            </a:r>
            <a:r>
              <a:rPr lang="zh-CN" altLang="en-US" dirty="0"/>
              <a:t>进行识别的。据估计，“</a:t>
            </a:r>
            <a:r>
              <a:rPr lang="en-US" altLang="zh-CN" dirty="0"/>
              <a:t>BADAPPLE.COM”</a:t>
            </a:r>
            <a:r>
              <a:rPr lang="zh-CN" altLang="en-US" dirty="0"/>
              <a:t>进程的频率为</a:t>
            </a:r>
            <a:r>
              <a:rPr lang="en-US" altLang="zh-CN" dirty="0"/>
              <a:t>2.6%</a:t>
            </a:r>
            <a:r>
              <a:rPr lang="zh-CN" altLang="en-US" dirty="0"/>
              <a:t>。其他</a:t>
            </a:r>
            <a:r>
              <a:rPr lang="en-US" altLang="zh-CN" dirty="0"/>
              <a:t>9</a:t>
            </a:r>
            <a:r>
              <a:rPr lang="zh-CN" altLang="en-US" dirty="0"/>
              <a:t>个进程是常见的</a:t>
            </a:r>
            <a:r>
              <a:rPr lang="en-US" altLang="zh-CN" dirty="0"/>
              <a:t>Windows</a:t>
            </a:r>
            <a:r>
              <a:rPr lang="zh-CN" altLang="en-US" dirty="0"/>
              <a:t>任务，几乎每台</a:t>
            </a:r>
            <a:r>
              <a:rPr lang="en-US" altLang="zh-CN" dirty="0"/>
              <a:t>Windows</a:t>
            </a:r>
            <a:r>
              <a:rPr lang="zh-CN" altLang="en-US" dirty="0"/>
              <a:t>机器上运行。</a:t>
            </a:r>
          </a:p>
        </p:txBody>
      </p:sp>
      <p:sp>
        <p:nvSpPr>
          <p:cNvPr id="9" name="矩形 8">
            <a:extLst>
              <a:ext uri="{FF2B5EF4-FFF2-40B4-BE49-F238E27FC236}">
                <a16:creationId xmlns:a16="http://schemas.microsoft.com/office/drawing/2014/main" id="{0E177EED-F459-AF99-1961-32AE4B26F265}"/>
              </a:ext>
            </a:extLst>
          </p:cNvPr>
          <p:cNvSpPr/>
          <p:nvPr/>
        </p:nvSpPr>
        <p:spPr>
          <a:xfrm>
            <a:off x="850005" y="3902298"/>
            <a:ext cx="4713667" cy="206062"/>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D7AB696-DCDA-E285-D6FF-EEDA5031D1B5}"/>
              </a:ext>
            </a:extLst>
          </p:cNvPr>
          <p:cNvSpPr txBox="1"/>
          <p:nvPr/>
        </p:nvSpPr>
        <p:spPr>
          <a:xfrm>
            <a:off x="642861" y="4817618"/>
            <a:ext cx="5127956" cy="1289456"/>
          </a:xfrm>
          <a:prstGeom prst="rect">
            <a:avLst/>
          </a:prstGeom>
          <a:noFill/>
        </p:spPr>
        <p:txBody>
          <a:bodyPr wrap="square" rtlCol="0">
            <a:spAutoFit/>
          </a:bodyPr>
          <a:lstStyle/>
          <a:p>
            <a:pPr>
              <a:lnSpc>
                <a:spcPct val="150000"/>
              </a:lnSpc>
            </a:pPr>
            <a:r>
              <a:rPr lang="zh-CN" altLang="en-US" dirty="0"/>
              <a:t>数据集：</a:t>
            </a:r>
            <a:r>
              <a:rPr lang="en-US" altLang="zh-CN" dirty="0"/>
              <a:t>10133</a:t>
            </a:r>
            <a:r>
              <a:rPr lang="zh-CN" altLang="en-US" dirty="0"/>
              <a:t>台不同的</a:t>
            </a:r>
            <a:r>
              <a:rPr lang="en-US" altLang="zh-CN" dirty="0"/>
              <a:t>Windows</a:t>
            </a:r>
            <a:r>
              <a:rPr lang="zh-CN" altLang="en-US" dirty="0"/>
              <a:t>计算机上收集了</a:t>
            </a:r>
            <a:r>
              <a:rPr lang="en-US" altLang="zh-CN" dirty="0"/>
              <a:t>186792</a:t>
            </a:r>
            <a:r>
              <a:rPr lang="zh-CN" altLang="en-US" dirty="0"/>
              <a:t>份报告，对每台计算机上正在运行的进程进行采样。</a:t>
            </a:r>
          </a:p>
        </p:txBody>
      </p:sp>
    </p:spTree>
    <p:extLst>
      <p:ext uri="{BB962C8B-B14F-4D97-AF65-F5344CB8AC3E}">
        <p14:creationId xmlns:p14="http://schemas.microsoft.com/office/powerpoint/2010/main" val="29089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DFBB1-05E5-40EB-A280-03BDC4B48EFF}"/>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6D6483DD-AF3E-1671-9FCC-7A6FF8FE2778}"/>
              </a:ext>
            </a:extLst>
          </p:cNvPr>
          <p:cNvSpPr>
            <a:spLocks noGrp="1"/>
          </p:cNvSpPr>
          <p:nvPr>
            <p:ph type="sldNum" sz="quarter" idx="12"/>
          </p:nvPr>
        </p:nvSpPr>
        <p:spPr/>
        <p:txBody>
          <a:bodyPr/>
          <a:lstStyle/>
          <a:p>
            <a:fld id="{5DD3DB80-B894-403A-B48E-6FDC1A72010E}" type="slidenum">
              <a:rPr lang="zh-CN" altLang="en-US" smtClean="0"/>
              <a:t>23</a:t>
            </a:fld>
            <a:endParaRPr lang="zh-CN" altLang="en-US"/>
          </a:p>
        </p:txBody>
      </p:sp>
      <p:pic>
        <p:nvPicPr>
          <p:cNvPr id="5" name="图片 4">
            <a:extLst>
              <a:ext uri="{FF2B5EF4-FFF2-40B4-BE49-F238E27FC236}">
                <a16:creationId xmlns:a16="http://schemas.microsoft.com/office/drawing/2014/main" id="{BA303727-5A56-8E72-8E88-FBFAE867E7EB}"/>
              </a:ext>
            </a:extLst>
          </p:cNvPr>
          <p:cNvPicPr>
            <a:picLocks noChangeAspect="1"/>
          </p:cNvPicPr>
          <p:nvPr/>
        </p:nvPicPr>
        <p:blipFill>
          <a:blip r:embed="rId2"/>
          <a:stretch>
            <a:fillRect/>
          </a:stretch>
        </p:blipFill>
        <p:spPr>
          <a:xfrm>
            <a:off x="1045477" y="2017505"/>
            <a:ext cx="3803419" cy="3608372"/>
          </a:xfrm>
          <a:prstGeom prst="rect">
            <a:avLst/>
          </a:prstGeom>
        </p:spPr>
      </p:pic>
      <p:sp>
        <p:nvSpPr>
          <p:cNvPr id="4" name="文本框 3">
            <a:extLst>
              <a:ext uri="{FF2B5EF4-FFF2-40B4-BE49-F238E27FC236}">
                <a16:creationId xmlns:a16="http://schemas.microsoft.com/office/drawing/2014/main" id="{B0B3F3FD-5ADF-6A18-DDC3-C97A3DB02CDA}"/>
              </a:ext>
            </a:extLst>
          </p:cNvPr>
          <p:cNvSpPr txBox="1"/>
          <p:nvPr/>
        </p:nvSpPr>
        <p:spPr>
          <a:xfrm>
            <a:off x="5841190" y="2780687"/>
            <a:ext cx="5178209" cy="1703030"/>
          </a:xfrm>
          <a:prstGeom prst="rect">
            <a:avLst/>
          </a:prstGeom>
          <a:noFill/>
        </p:spPr>
        <p:txBody>
          <a:bodyPr wrap="square" rtlCol="0">
            <a:spAutoFit/>
          </a:bodyPr>
          <a:lstStyle/>
          <a:p>
            <a:pPr>
              <a:lnSpc>
                <a:spcPct val="150000"/>
              </a:lnSpc>
            </a:pPr>
            <a:r>
              <a:rPr lang="zh-CN" altLang="en-US" dirty="0"/>
              <a:t>通过分析</a:t>
            </a:r>
            <a:r>
              <a:rPr lang="en-US" altLang="zh-CN" dirty="0"/>
              <a:t>1400</a:t>
            </a:r>
            <a:r>
              <a:rPr lang="zh-CN" altLang="en-US" dirty="0"/>
              <a:t>万份</a:t>
            </a:r>
            <a:r>
              <a:rPr lang="en-US" altLang="zh-CN" dirty="0"/>
              <a:t>RAPPOR</a:t>
            </a:r>
            <a:r>
              <a:rPr lang="zh-CN" altLang="en-US" dirty="0"/>
              <a:t>报告发现前</a:t>
            </a:r>
            <a:r>
              <a:rPr lang="en-US" altLang="zh-CN" dirty="0"/>
              <a:t>31</a:t>
            </a:r>
            <a:r>
              <a:rPr lang="zh-CN" altLang="en-US" dirty="0"/>
              <a:t>个意外</a:t>
            </a:r>
            <a:r>
              <a:rPr lang="en-US" altLang="zh-CN" dirty="0"/>
              <a:t>Chrome</a:t>
            </a:r>
            <a:r>
              <a:rPr lang="zh-CN" altLang="en-US" dirty="0"/>
              <a:t>主页域名的相对频率，其中不包括预期的域名（主页“</a:t>
            </a:r>
            <a:r>
              <a:rPr lang="en-US" altLang="zh-CN" dirty="0"/>
              <a:t>google.com”</a:t>
            </a:r>
            <a:r>
              <a:rPr lang="zh-CN" altLang="en-US" dirty="0"/>
              <a:t>等）。</a:t>
            </a:r>
            <a:endParaRPr lang="en-US" altLang="zh-CN" dirty="0"/>
          </a:p>
          <a:p>
            <a:pPr>
              <a:lnSpc>
                <a:spcPct val="150000"/>
              </a:lnSpc>
            </a:pPr>
            <a:endParaRPr lang="zh-CN" altLang="en-US" dirty="0"/>
          </a:p>
        </p:txBody>
      </p:sp>
      <p:sp>
        <p:nvSpPr>
          <p:cNvPr id="6" name="文本框 5">
            <a:extLst>
              <a:ext uri="{FF2B5EF4-FFF2-40B4-BE49-F238E27FC236}">
                <a16:creationId xmlns:a16="http://schemas.microsoft.com/office/drawing/2014/main" id="{F585AF27-0267-974E-E634-D797BAAA8C0B}"/>
              </a:ext>
            </a:extLst>
          </p:cNvPr>
          <p:cNvSpPr txBox="1"/>
          <p:nvPr/>
        </p:nvSpPr>
        <p:spPr>
          <a:xfrm>
            <a:off x="1667814" y="1373472"/>
            <a:ext cx="2954655" cy="369332"/>
          </a:xfrm>
          <a:prstGeom prst="rect">
            <a:avLst/>
          </a:prstGeom>
          <a:noFill/>
        </p:spPr>
        <p:txBody>
          <a:bodyPr wrap="none" rtlCol="0">
            <a:spAutoFit/>
          </a:bodyPr>
          <a:lstStyle/>
          <a:p>
            <a:r>
              <a:rPr lang="zh-CN" altLang="en-US" b="1" dirty="0"/>
              <a:t>谷歌浏览器主页设置的报告</a:t>
            </a:r>
          </a:p>
        </p:txBody>
      </p:sp>
    </p:spTree>
    <p:extLst>
      <p:ext uri="{BB962C8B-B14F-4D97-AF65-F5344CB8AC3E}">
        <p14:creationId xmlns:p14="http://schemas.microsoft.com/office/powerpoint/2010/main" val="381775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EF278-2F2E-2C38-72D6-29F44453FC91}"/>
              </a:ext>
            </a:extLst>
          </p:cNvPr>
          <p:cNvSpPr>
            <a:spLocks noGrp="1"/>
          </p:cNvSpPr>
          <p:nvPr>
            <p:ph type="title"/>
          </p:nvPr>
        </p:nvSpPr>
        <p:spPr/>
        <p:txBody>
          <a:bodyPr/>
          <a:lstStyle/>
          <a:p>
            <a:r>
              <a:rPr lang="zh-CN" altLang="en-US" sz="4000" dirty="0"/>
              <a:t>二、</a:t>
            </a:r>
            <a:r>
              <a:rPr lang="en-US" altLang="zh-CN" sz="4000" dirty="0"/>
              <a:t>RAPPOR</a:t>
            </a:r>
            <a:r>
              <a:rPr lang="zh-CN" altLang="en-US" sz="4000" dirty="0"/>
              <a:t>算法介绍</a:t>
            </a:r>
            <a:endParaRPr lang="zh-CN" altLang="en-US" dirty="0"/>
          </a:p>
        </p:txBody>
      </p:sp>
      <p:sp>
        <p:nvSpPr>
          <p:cNvPr id="3" name="灯片编号占位符 2">
            <a:extLst>
              <a:ext uri="{FF2B5EF4-FFF2-40B4-BE49-F238E27FC236}">
                <a16:creationId xmlns:a16="http://schemas.microsoft.com/office/drawing/2014/main" id="{B8DD756C-C54E-4E39-30B8-02CD599334B8}"/>
              </a:ext>
            </a:extLst>
          </p:cNvPr>
          <p:cNvSpPr>
            <a:spLocks noGrp="1"/>
          </p:cNvSpPr>
          <p:nvPr>
            <p:ph type="sldNum" sz="quarter" idx="12"/>
          </p:nvPr>
        </p:nvSpPr>
        <p:spPr/>
        <p:txBody>
          <a:bodyPr/>
          <a:lstStyle/>
          <a:p>
            <a:fld id="{5DD3DB80-B894-403A-B48E-6FDC1A72010E}" type="slidenum">
              <a:rPr lang="zh-CN" altLang="en-US" smtClean="0"/>
              <a:t>24</a:t>
            </a:fld>
            <a:endParaRPr lang="zh-CN" altLang="en-US"/>
          </a:p>
        </p:txBody>
      </p:sp>
      <p:sp>
        <p:nvSpPr>
          <p:cNvPr id="8" name="文本框 7">
            <a:extLst>
              <a:ext uri="{FF2B5EF4-FFF2-40B4-BE49-F238E27FC236}">
                <a16:creationId xmlns:a16="http://schemas.microsoft.com/office/drawing/2014/main" id="{0BD7C84A-6E12-33A0-940C-A31E8C177C20}"/>
              </a:ext>
            </a:extLst>
          </p:cNvPr>
          <p:cNvSpPr txBox="1"/>
          <p:nvPr/>
        </p:nvSpPr>
        <p:spPr>
          <a:xfrm>
            <a:off x="669925" y="1390918"/>
            <a:ext cx="8273419" cy="461665"/>
          </a:xfrm>
          <a:prstGeom prst="rect">
            <a:avLst/>
          </a:prstGeom>
          <a:noFill/>
        </p:spPr>
        <p:txBody>
          <a:bodyPr wrap="none" rtlCol="0">
            <a:spAutoFit/>
          </a:bodyPr>
          <a:lstStyle/>
          <a:p>
            <a:r>
              <a:rPr lang="en-US" altLang="zh-CN" sz="2400" b="1" dirty="0"/>
              <a:t>RAPPOR</a:t>
            </a:r>
            <a:r>
              <a:rPr lang="zh-CN" altLang="en-US" sz="2400" b="1" dirty="0"/>
              <a:t>针对不同攻击模型之间的明确权衡：可调隐私保护</a:t>
            </a:r>
          </a:p>
        </p:txBody>
      </p:sp>
      <p:graphicFrame>
        <p:nvGraphicFramePr>
          <p:cNvPr id="10" name="表格 10">
            <a:extLst>
              <a:ext uri="{FF2B5EF4-FFF2-40B4-BE49-F238E27FC236}">
                <a16:creationId xmlns:a16="http://schemas.microsoft.com/office/drawing/2014/main" id="{DBE5890E-C8AE-20FE-2B3F-119243D9CA43}"/>
              </a:ext>
            </a:extLst>
          </p:cNvPr>
          <p:cNvGraphicFramePr>
            <a:graphicFrameLocks noGrp="1"/>
          </p:cNvGraphicFramePr>
          <p:nvPr>
            <p:extLst>
              <p:ext uri="{D42A27DB-BD31-4B8C-83A1-F6EECF244321}">
                <p14:modId xmlns:p14="http://schemas.microsoft.com/office/powerpoint/2010/main" val="896940817"/>
              </p:ext>
            </p:extLst>
          </p:nvPr>
        </p:nvGraphicFramePr>
        <p:xfrm>
          <a:off x="669925" y="2060255"/>
          <a:ext cx="10850562" cy="2225675"/>
        </p:xfrm>
        <a:graphic>
          <a:graphicData uri="http://schemas.openxmlformats.org/drawingml/2006/table">
            <a:tbl>
              <a:tblPr firstRow="1" bandRow="1">
                <a:tableStyleId>{5C22544A-7EE6-4342-B048-85BDC9FD1C3A}</a:tableStyleId>
              </a:tblPr>
              <a:tblGrid>
                <a:gridCol w="2650643">
                  <a:extLst>
                    <a:ext uri="{9D8B030D-6E8A-4147-A177-3AD203B41FA5}">
                      <a16:colId xmlns:a16="http://schemas.microsoft.com/office/drawing/2014/main" val="1652202744"/>
                    </a:ext>
                  </a:extLst>
                </a:gridCol>
                <a:gridCol w="4039713">
                  <a:extLst>
                    <a:ext uri="{9D8B030D-6E8A-4147-A177-3AD203B41FA5}">
                      <a16:colId xmlns:a16="http://schemas.microsoft.com/office/drawing/2014/main" val="1190825904"/>
                    </a:ext>
                  </a:extLst>
                </a:gridCol>
                <a:gridCol w="4160206">
                  <a:extLst>
                    <a:ext uri="{9D8B030D-6E8A-4147-A177-3AD203B41FA5}">
                      <a16:colId xmlns:a16="http://schemas.microsoft.com/office/drawing/2014/main" val="1971775176"/>
                    </a:ext>
                  </a:extLst>
                </a:gridCol>
              </a:tblGrid>
              <a:tr h="297893">
                <a:tc>
                  <a:txBody>
                    <a:bodyPr/>
                    <a:lstStyle/>
                    <a:p>
                      <a:pPr algn="ctr">
                        <a:lnSpc>
                          <a:spcPct val="150000"/>
                        </a:lnSpc>
                      </a:pPr>
                      <a:r>
                        <a:rPr lang="en-US" altLang="zh-CN" dirty="0"/>
                        <a:t>Attacker</a:t>
                      </a:r>
                      <a:endParaRPr lang="zh-CN" altLang="en-US" dirty="0"/>
                    </a:p>
                  </a:txBody>
                  <a:tcPr anchor="ctr"/>
                </a:tc>
                <a:tc>
                  <a:txBody>
                    <a:bodyPr/>
                    <a:lstStyle/>
                    <a:p>
                      <a:pPr algn="ctr">
                        <a:lnSpc>
                          <a:spcPct val="150000"/>
                        </a:lnSpc>
                      </a:pPr>
                      <a:r>
                        <a:rPr lang="en-US" altLang="zh-CN" dirty="0"/>
                        <a:t>Capabilities</a:t>
                      </a:r>
                      <a:endParaRPr lang="zh-CN" altLang="en-US" dirty="0"/>
                    </a:p>
                  </a:txBody>
                  <a:tcPr anchor="ctr"/>
                </a:tc>
                <a:tc>
                  <a:txBody>
                    <a:bodyPr/>
                    <a:lstStyle/>
                    <a:p>
                      <a:pPr algn="ctr">
                        <a:lnSpc>
                          <a:spcPct val="150000"/>
                        </a:lnSpc>
                      </a:pPr>
                      <a:r>
                        <a:rPr lang="en-US" altLang="zh-CN" dirty="0"/>
                        <a:t>Response</a:t>
                      </a:r>
                      <a:endParaRPr lang="zh-CN" altLang="en-US" dirty="0"/>
                    </a:p>
                  </a:txBody>
                  <a:tcPr anchor="ctr"/>
                </a:tc>
                <a:extLst>
                  <a:ext uri="{0D108BD9-81ED-4DB2-BD59-A6C34878D82A}">
                    <a16:rowId xmlns:a16="http://schemas.microsoft.com/office/drawing/2014/main" val="3983613476"/>
                  </a:ext>
                </a:extLst>
              </a:tr>
              <a:tr h="370840">
                <a:tc>
                  <a:txBody>
                    <a:bodyPr/>
                    <a:lstStyle/>
                    <a:p>
                      <a:pPr algn="ctr">
                        <a:lnSpc>
                          <a:spcPct val="150000"/>
                        </a:lnSpc>
                      </a:pPr>
                      <a:r>
                        <a:rPr lang="en-US" altLang="zh-CN" dirty="0"/>
                        <a:t>Basic</a:t>
                      </a:r>
                      <a:endParaRPr lang="zh-CN" altLang="en-US" dirty="0"/>
                    </a:p>
                  </a:txBody>
                  <a:tcPr anchor="ctr"/>
                </a:tc>
                <a:tc>
                  <a:txBody>
                    <a:bodyPr/>
                    <a:lstStyle/>
                    <a:p>
                      <a:pPr algn="ctr">
                        <a:lnSpc>
                          <a:spcPct val="150000"/>
                        </a:lnSpc>
                      </a:pPr>
                      <a:r>
                        <a:rPr lang="zh-CN" altLang="en-US" dirty="0"/>
                        <a:t>可以访问来自每个用户的单个报告</a:t>
                      </a:r>
                    </a:p>
                  </a:txBody>
                  <a:tcPr anchor="ctr"/>
                </a:tc>
                <a:tc>
                  <a:txBody>
                    <a:bodyPr/>
                    <a:lstStyle/>
                    <a:p>
                      <a:pPr algn="ctr">
                        <a:lnSpc>
                          <a:spcPct val="150000"/>
                        </a:lnSpc>
                      </a:pPr>
                      <a:r>
                        <a:rPr lang="zh-CN" altLang="en-US" dirty="0"/>
                        <a:t>可以通过仅一次的随机响应便可以阻止</a:t>
                      </a:r>
                    </a:p>
                  </a:txBody>
                  <a:tcPr anchor="ctr"/>
                </a:tc>
                <a:extLst>
                  <a:ext uri="{0D108BD9-81ED-4DB2-BD59-A6C34878D82A}">
                    <a16:rowId xmlns:a16="http://schemas.microsoft.com/office/drawing/2014/main" val="2824723716"/>
                  </a:ext>
                </a:extLst>
              </a:tr>
              <a:tr h="370840">
                <a:tc>
                  <a:txBody>
                    <a:bodyPr/>
                    <a:lstStyle/>
                    <a:p>
                      <a:pPr algn="ctr">
                        <a:lnSpc>
                          <a:spcPct val="150000"/>
                        </a:lnSpc>
                      </a:pPr>
                      <a:r>
                        <a:rPr lang="en-US" altLang="zh-CN" dirty="0"/>
                        <a:t>Windowed</a:t>
                      </a:r>
                      <a:endParaRPr lang="zh-CN" altLang="en-US" dirty="0"/>
                    </a:p>
                  </a:txBody>
                  <a:tcPr anchor="ctr"/>
                </a:tc>
                <a:tc>
                  <a:txBody>
                    <a:bodyPr/>
                    <a:lstStyle/>
                    <a:p>
                      <a:pPr algn="ctr">
                        <a:lnSpc>
                          <a:spcPct val="150000"/>
                        </a:lnSpc>
                      </a:pPr>
                      <a:r>
                        <a:rPr lang="zh-CN" altLang="en-US" dirty="0"/>
                        <a:t>在一定时间内可以访问一个用户的多个报告</a:t>
                      </a:r>
                    </a:p>
                  </a:txBody>
                  <a:tcPr anchor="ctr"/>
                </a:tc>
                <a:tc>
                  <a:txBody>
                    <a:bodyPr/>
                    <a:lstStyle/>
                    <a:p>
                      <a:pPr algn="ctr">
                        <a:lnSpc>
                          <a:spcPct val="150000"/>
                        </a:lnSpc>
                      </a:pPr>
                      <a:r>
                        <a:rPr lang="zh-CN" altLang="en-US" dirty="0"/>
                        <a:t>需要仔细修改传统的随机反应技术</a:t>
                      </a:r>
                    </a:p>
                  </a:txBody>
                  <a:tcPr anchor="ctr"/>
                </a:tc>
                <a:extLst>
                  <a:ext uri="{0D108BD9-81ED-4DB2-BD59-A6C34878D82A}">
                    <a16:rowId xmlns:a16="http://schemas.microsoft.com/office/drawing/2014/main" val="517806558"/>
                  </a:ext>
                </a:extLst>
              </a:tr>
              <a:tr h="370840">
                <a:tc>
                  <a:txBody>
                    <a:bodyPr/>
                    <a:lstStyle/>
                    <a:p>
                      <a:pPr algn="ctr">
                        <a:lnSpc>
                          <a:spcPct val="150000"/>
                        </a:lnSpc>
                      </a:pPr>
                      <a:r>
                        <a:rPr lang="en-US" altLang="zh-CN" dirty="0"/>
                        <a:t>Insider</a:t>
                      </a:r>
                      <a:endParaRPr lang="zh-CN" altLang="en-US" dirty="0"/>
                    </a:p>
                  </a:txBody>
                  <a:tcPr anchor="ctr"/>
                </a:tc>
                <a:tc>
                  <a:txBody>
                    <a:bodyPr/>
                    <a:lstStyle/>
                    <a:p>
                      <a:pPr algn="ctr">
                        <a:lnSpc>
                          <a:spcPct val="150000"/>
                        </a:lnSpc>
                      </a:pPr>
                      <a:r>
                        <a:rPr lang="zh-CN" altLang="en-US" dirty="0"/>
                        <a:t>可以完全访问所有用户报告</a:t>
                      </a:r>
                    </a:p>
                  </a:txBody>
                  <a:tcPr anchor="ctr"/>
                </a:tc>
                <a:tc>
                  <a:txBody>
                    <a:bodyPr/>
                    <a:lstStyle/>
                    <a:p>
                      <a:pPr algn="ctr">
                        <a:lnSpc>
                          <a:spcPct val="150000"/>
                        </a:lnSpc>
                      </a:pPr>
                      <a:r>
                        <a:rPr lang="zh-CN" altLang="en-US" dirty="0"/>
                        <a:t>最难阻止，但也是在实践中最难施行的</a:t>
                      </a:r>
                    </a:p>
                  </a:txBody>
                  <a:tcPr anchor="ctr"/>
                </a:tc>
                <a:extLst>
                  <a:ext uri="{0D108BD9-81ED-4DB2-BD59-A6C34878D82A}">
                    <a16:rowId xmlns:a16="http://schemas.microsoft.com/office/drawing/2014/main" val="636604323"/>
                  </a:ext>
                </a:extLst>
              </a:tr>
            </a:tbl>
          </a:graphicData>
        </a:graphic>
      </p:graphicFrame>
      <p:sp>
        <p:nvSpPr>
          <p:cNvPr id="11" name="文本框 10">
            <a:extLst>
              <a:ext uri="{FF2B5EF4-FFF2-40B4-BE49-F238E27FC236}">
                <a16:creationId xmlns:a16="http://schemas.microsoft.com/office/drawing/2014/main" id="{C56261E0-D39D-EEA4-8CC4-D8A30FB3D7CD}"/>
              </a:ext>
            </a:extLst>
          </p:cNvPr>
          <p:cNvSpPr txBox="1"/>
          <p:nvPr/>
        </p:nvSpPr>
        <p:spPr>
          <a:xfrm>
            <a:off x="669925" y="4899875"/>
            <a:ext cx="10850562" cy="1134413"/>
          </a:xfrm>
          <a:prstGeom prst="rect">
            <a:avLst/>
          </a:prstGeom>
          <a:noFill/>
        </p:spPr>
        <p:txBody>
          <a:bodyPr wrap="square" rtlCol="0">
            <a:spAutoFit/>
          </a:bodyPr>
          <a:lstStyle/>
          <a:p>
            <a:pPr>
              <a:lnSpc>
                <a:spcPct val="150000"/>
              </a:lnSpc>
            </a:pPr>
            <a:r>
              <a:rPr lang="en-US" altLang="zh-CN" sz="2400" b="1" dirty="0">
                <a:solidFill>
                  <a:srgbClr val="FF0000"/>
                </a:solidFill>
              </a:rPr>
              <a:t>RAPPOR</a:t>
            </a:r>
            <a:r>
              <a:rPr lang="zh-CN" altLang="en-US" sz="2400" b="1" dirty="0">
                <a:solidFill>
                  <a:srgbClr val="FF0000"/>
                </a:solidFill>
              </a:rPr>
              <a:t>并不是一个万全之策，只有当谨慎、正确地使用适合其应用环境的参数时可以提供显著地好处。</a:t>
            </a:r>
          </a:p>
        </p:txBody>
      </p:sp>
    </p:spTree>
    <p:extLst>
      <p:ext uri="{BB962C8B-B14F-4D97-AF65-F5344CB8AC3E}">
        <p14:creationId xmlns:p14="http://schemas.microsoft.com/office/powerpoint/2010/main" val="406544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p:cNvGrpSpPr/>
          <p:nvPr/>
        </p:nvGrpSpPr>
        <p:grpSpPr>
          <a:xfrm>
            <a:off x="3878944" y="2385643"/>
            <a:ext cx="6456651" cy="543956"/>
            <a:chOff x="4267200" y="1600201"/>
            <a:chExt cx="6963691" cy="739140"/>
          </a:xfrm>
        </p:grpSpPr>
        <p:sp>
          <p:nvSpPr>
            <p:cNvPr id="80" name="TextBox 4"/>
            <p:cNvSpPr txBox="1"/>
            <p:nvPr/>
          </p:nvSpPr>
          <p:spPr>
            <a:xfrm>
              <a:off x="5371429" y="1665097"/>
              <a:ext cx="5859462" cy="643091"/>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背景介绍</a:t>
              </a:r>
              <a:endParaRPr lang="zh-CN" altLang="en-MY" sz="2800" dirty="0">
                <a:latin typeface="+mn-ea"/>
                <a:cs typeface="+mn-ea"/>
                <a:sym typeface="+mn-lt"/>
              </a:endParaRPr>
            </a:p>
          </p:txBody>
        </p:sp>
        <p:grpSp>
          <p:nvGrpSpPr>
            <p:cNvPr id="81" name="Group 5"/>
            <p:cNvGrpSpPr/>
            <p:nvPr/>
          </p:nvGrpSpPr>
          <p:grpSpPr>
            <a:xfrm>
              <a:off x="4267200" y="1600200"/>
              <a:ext cx="864870" cy="739140"/>
              <a:chOff x="4267199" y="1268631"/>
              <a:chExt cx="1373976" cy="1174236"/>
            </a:xfrm>
          </p:grpSpPr>
          <p:sp>
            <p:nvSpPr>
              <p:cNvPr id="82"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p:cNvGrpSpPr/>
          <p:nvPr/>
        </p:nvGrpSpPr>
        <p:grpSpPr>
          <a:xfrm>
            <a:off x="3878941" y="3178684"/>
            <a:ext cx="7509576" cy="566881"/>
            <a:chOff x="4267200" y="1600200"/>
            <a:chExt cx="8099310" cy="770291"/>
          </a:xfrm>
        </p:grpSpPr>
        <p:sp>
          <p:nvSpPr>
            <p:cNvPr id="85" name="TextBox 4"/>
            <p:cNvSpPr txBox="1"/>
            <p:nvPr/>
          </p:nvSpPr>
          <p:spPr>
            <a:xfrm>
              <a:off x="5331996" y="1713198"/>
              <a:ext cx="7034514" cy="657293"/>
            </a:xfrm>
            <a:prstGeom prst="rect">
              <a:avLst/>
            </a:prstGeom>
            <a:noFill/>
          </p:spPr>
          <p:txBody>
            <a:bodyPr wrap="square" lIns="0" tIns="0" rIns="0" bIns="0" rtlCol="0">
              <a:spAutoFit/>
            </a:bodyPr>
            <a:lstStyle/>
            <a:p>
              <a:pPr>
                <a:lnSpc>
                  <a:spcPct val="120000"/>
                </a:lnSpc>
              </a:pPr>
              <a:endParaRPr lang="en-US" altLang="zh-CN" sz="2800" dirty="0">
                <a:effectLst/>
              </a:endParaRPr>
            </a:p>
          </p:txBody>
        </p:sp>
        <p:grpSp>
          <p:nvGrpSpPr>
            <p:cNvPr id="86" name="Group 5"/>
            <p:cNvGrpSpPr/>
            <p:nvPr/>
          </p:nvGrpSpPr>
          <p:grpSpPr>
            <a:xfrm>
              <a:off x="4267200" y="1600200"/>
              <a:ext cx="864870" cy="739140"/>
              <a:chOff x="4267199" y="1268631"/>
              <a:chExt cx="1373976" cy="1174236"/>
            </a:xfrm>
          </p:grpSpPr>
          <p:sp>
            <p:nvSpPr>
              <p:cNvPr id="87"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p:cNvGrpSpPr/>
          <p:nvPr/>
        </p:nvGrpSpPr>
        <p:grpSpPr>
          <a:xfrm>
            <a:off x="3878948" y="5614986"/>
            <a:ext cx="1023899" cy="543956"/>
            <a:chOff x="4267199" y="1600200"/>
            <a:chExt cx="1104304" cy="739140"/>
          </a:xfrm>
        </p:grpSpPr>
        <p:sp>
          <p:nvSpPr>
            <p:cNvPr id="95" name="TextBox 4"/>
            <p:cNvSpPr txBox="1"/>
            <p:nvPr/>
          </p:nvSpPr>
          <p:spPr>
            <a:xfrm>
              <a:off x="5371433" y="1665097"/>
              <a:ext cx="70" cy="643092"/>
            </a:xfrm>
            <a:prstGeom prst="rect">
              <a:avLst/>
            </a:prstGeom>
            <a:noFill/>
          </p:spPr>
          <p:txBody>
            <a:bodyPr wrap="none" lIns="0" tIns="0" rIns="0" bIns="0" rtlCol="0">
              <a:spAutoFit/>
            </a:bodyPr>
            <a:lstStyle/>
            <a:p>
              <a:pPr algn="l">
                <a:lnSpc>
                  <a:spcPct val="120000"/>
                </a:lnSpc>
              </a:pPr>
              <a:endParaRPr lang="zh-CN" altLang="en-US" sz="2800" dirty="0">
                <a:solidFill>
                  <a:schemeClr val="accent2"/>
                </a:solidFill>
                <a:latin typeface="+mn-ea"/>
                <a:cs typeface="+mn-ea"/>
                <a:sym typeface="+mn-lt"/>
              </a:endParaRPr>
            </a:p>
          </p:txBody>
        </p:sp>
        <p:grpSp>
          <p:nvGrpSpPr>
            <p:cNvPr id="96" name="Group 5"/>
            <p:cNvGrpSpPr/>
            <p:nvPr/>
          </p:nvGrpSpPr>
          <p:grpSpPr>
            <a:xfrm>
              <a:off x="4267199" y="1600200"/>
              <a:ext cx="858286" cy="739140"/>
              <a:chOff x="4267199" y="1268631"/>
              <a:chExt cx="1363517" cy="1174236"/>
            </a:xfrm>
          </p:grpSpPr>
          <p:sp>
            <p:nvSpPr>
              <p:cNvPr id="97" name="Rectangle 6"/>
              <p:cNvSpPr/>
              <p:nvPr/>
            </p:nvSpPr>
            <p:spPr>
              <a:xfrm>
                <a:off x="4343867" y="1371730"/>
                <a:ext cx="1286849" cy="1071137"/>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05</a:t>
                </a:r>
                <a:endParaRPr lang="en-MY" sz="3200" b="1" dirty="0">
                  <a:cs typeface="+mn-ea"/>
                  <a:sym typeface="+mn-lt"/>
                </a:endParaRPr>
              </a:p>
            </p:txBody>
          </p:sp>
          <p:sp>
            <p:nvSpPr>
              <p:cNvPr id="9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5" name="组合 4">
            <a:extLst>
              <a:ext uri="{FF2B5EF4-FFF2-40B4-BE49-F238E27FC236}">
                <a16:creationId xmlns:a16="http://schemas.microsoft.com/office/drawing/2014/main" id="{A8EBFD93-C1C4-4528-BA2A-F68DAE82A026}"/>
              </a:ext>
            </a:extLst>
          </p:cNvPr>
          <p:cNvGrpSpPr/>
          <p:nvPr/>
        </p:nvGrpSpPr>
        <p:grpSpPr>
          <a:xfrm>
            <a:off x="3878941" y="4830946"/>
            <a:ext cx="6994873" cy="543897"/>
            <a:chOff x="3888137" y="4542748"/>
            <a:chExt cx="6994873" cy="543897"/>
          </a:xfrm>
        </p:grpSpPr>
        <p:sp>
          <p:nvSpPr>
            <p:cNvPr id="90" name="TextBox 4"/>
            <p:cNvSpPr txBox="1"/>
            <p:nvPr/>
          </p:nvSpPr>
          <p:spPr>
            <a:xfrm>
              <a:off x="4902772" y="4575172"/>
              <a:ext cx="5980238" cy="473271"/>
            </a:xfrm>
            <a:prstGeom prst="rect">
              <a:avLst/>
            </a:prstGeom>
            <a:noFill/>
          </p:spPr>
          <p:txBody>
            <a:bodyPr wrap="square" lIns="0" tIns="0" rIns="0" bIns="0" rtlCol="0">
              <a:spAutoFit/>
            </a:bodyPr>
            <a:lstStyle/>
            <a:p>
              <a:pPr>
                <a:lnSpc>
                  <a:spcPct val="120000"/>
                </a:lnSpc>
              </a:pPr>
              <a:endParaRPr lang="zh-CN" altLang="en-MY" sz="2800" dirty="0">
                <a:latin typeface="+mn-ea"/>
                <a:cs typeface="+mn-ea"/>
                <a:sym typeface="+mn-lt"/>
              </a:endParaRPr>
            </a:p>
          </p:txBody>
        </p:sp>
        <p:grpSp>
          <p:nvGrpSpPr>
            <p:cNvPr id="4" name="组合 3">
              <a:extLst>
                <a:ext uri="{FF2B5EF4-FFF2-40B4-BE49-F238E27FC236}">
                  <a16:creationId xmlns:a16="http://schemas.microsoft.com/office/drawing/2014/main" id="{703127D6-EE7A-4412-8719-084294C1BF26}"/>
                </a:ext>
              </a:extLst>
            </p:cNvPr>
            <p:cNvGrpSpPr/>
            <p:nvPr/>
          </p:nvGrpSpPr>
          <p:grpSpPr>
            <a:xfrm>
              <a:off x="3888137" y="4542748"/>
              <a:ext cx="786605" cy="543897"/>
              <a:chOff x="3888137" y="4542748"/>
              <a:chExt cx="786605" cy="543897"/>
            </a:xfrm>
          </p:grpSpPr>
          <p:sp>
            <p:nvSpPr>
              <p:cNvPr id="30" name="Rectangle 6">
                <a:extLst>
                  <a:ext uri="{FF2B5EF4-FFF2-40B4-BE49-F238E27FC236}">
                    <a16:creationId xmlns:a16="http://schemas.microsoft.com/office/drawing/2014/main" id="{80F611C7-936D-488C-A189-3B354D2BA3E9}"/>
                  </a:ext>
                </a:extLst>
              </p:cNvPr>
              <p:cNvSpPr/>
              <p:nvPr/>
            </p:nvSpPr>
            <p:spPr>
              <a:xfrm>
                <a:off x="3917592" y="4578204"/>
                <a:ext cx="757150" cy="508441"/>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04</a:t>
                </a:r>
                <a:endParaRPr lang="en-MY" sz="3200" b="1" dirty="0">
                  <a:cs typeface="+mn-ea"/>
                  <a:sym typeface="+mn-lt"/>
                </a:endParaRPr>
              </a:p>
            </p:txBody>
          </p:sp>
          <p:sp>
            <p:nvSpPr>
              <p:cNvPr id="31" name="Right Triangle 7">
                <a:extLst>
                  <a:ext uri="{FF2B5EF4-FFF2-40B4-BE49-F238E27FC236}">
                    <a16:creationId xmlns:a16="http://schemas.microsoft.com/office/drawing/2014/main" id="{E4CD9068-37DB-49ED-A0A2-556B7161FDE4}"/>
                  </a:ext>
                </a:extLst>
              </p:cNvPr>
              <p:cNvSpPr/>
              <p:nvPr/>
            </p:nvSpPr>
            <p:spPr>
              <a:xfrm rot="5400000">
                <a:off x="3915580" y="4515305"/>
                <a:ext cx="211190" cy="26607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dirty="0">
                  <a:cs typeface="+mn-ea"/>
                  <a:sym typeface="+mn-lt"/>
                </a:endParaRPr>
              </a:p>
            </p:txBody>
          </p:sp>
        </p:grpSp>
      </p:grpSp>
      <p:sp>
        <p:nvSpPr>
          <p:cNvPr id="6" name="TextBox 4">
            <a:extLst>
              <a:ext uri="{FF2B5EF4-FFF2-40B4-BE49-F238E27FC236}">
                <a16:creationId xmlns:a16="http://schemas.microsoft.com/office/drawing/2014/main" id="{8C6876C6-249B-F699-C0A7-62D99C6D0123}"/>
              </a:ext>
            </a:extLst>
          </p:cNvPr>
          <p:cNvSpPr txBox="1"/>
          <p:nvPr/>
        </p:nvSpPr>
        <p:spPr>
          <a:xfrm>
            <a:off x="4866206" y="3206635"/>
            <a:ext cx="5432823" cy="473271"/>
          </a:xfrm>
          <a:prstGeom prst="rect">
            <a:avLst/>
          </a:prstGeom>
          <a:noFill/>
        </p:spPr>
        <p:txBody>
          <a:bodyPr wrap="square" lIns="0" tIns="0" rIns="0" bIns="0" rtlCol="0">
            <a:spAutoFit/>
          </a:bodyPr>
          <a:lstStyle/>
          <a:p>
            <a:pPr>
              <a:lnSpc>
                <a:spcPct val="120000"/>
              </a:lnSpc>
            </a:pPr>
            <a:r>
              <a:rPr lang="en-US" altLang="zh-CN" sz="2800" dirty="0">
                <a:latin typeface="+mn-ea"/>
                <a:cs typeface="+mn-ea"/>
                <a:sym typeface="+mn-lt"/>
              </a:rPr>
              <a:t>RAPPOR</a:t>
            </a:r>
            <a:r>
              <a:rPr lang="zh-CN" altLang="en-US" sz="2800" dirty="0">
                <a:latin typeface="+mn-ea"/>
                <a:cs typeface="+mn-ea"/>
                <a:sym typeface="+mn-lt"/>
              </a:rPr>
              <a:t>算法介绍</a:t>
            </a:r>
            <a:endParaRPr lang="zh-CN" altLang="en-MY" sz="2800" dirty="0">
              <a:latin typeface="+mn-ea"/>
              <a:cs typeface="+mn-ea"/>
              <a:sym typeface="+mn-lt"/>
            </a:endParaRPr>
          </a:p>
        </p:txBody>
      </p:sp>
      <p:sp>
        <p:nvSpPr>
          <p:cNvPr id="7" name="TextBox 4">
            <a:extLst>
              <a:ext uri="{FF2B5EF4-FFF2-40B4-BE49-F238E27FC236}">
                <a16:creationId xmlns:a16="http://schemas.microsoft.com/office/drawing/2014/main" id="{11D7DBA0-C7E5-7268-85DE-3F3F5EE32260}"/>
              </a:ext>
            </a:extLst>
          </p:cNvPr>
          <p:cNvSpPr txBox="1"/>
          <p:nvPr/>
        </p:nvSpPr>
        <p:spPr>
          <a:xfrm>
            <a:off x="4892440" y="4874131"/>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实验评估</a:t>
            </a:r>
            <a:endParaRPr lang="zh-CN" altLang="en-MY" sz="2800" dirty="0">
              <a:latin typeface="+mn-ea"/>
              <a:cs typeface="+mn-ea"/>
              <a:sym typeface="+mn-lt"/>
            </a:endParaRPr>
          </a:p>
        </p:txBody>
      </p:sp>
      <p:sp>
        <p:nvSpPr>
          <p:cNvPr id="8" name="TextBox 4">
            <a:extLst>
              <a:ext uri="{FF2B5EF4-FFF2-40B4-BE49-F238E27FC236}">
                <a16:creationId xmlns:a16="http://schemas.microsoft.com/office/drawing/2014/main" id="{8EFDBCFC-21B3-E361-F858-15B2F5A3722F}"/>
              </a:ext>
            </a:extLst>
          </p:cNvPr>
          <p:cNvSpPr txBox="1"/>
          <p:nvPr/>
        </p:nvSpPr>
        <p:spPr>
          <a:xfrm>
            <a:off x="4892441" y="5656054"/>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总结展望</a:t>
            </a:r>
            <a:endParaRPr lang="zh-CN" altLang="en-MY" sz="2800" dirty="0">
              <a:latin typeface="+mn-ea"/>
              <a:cs typeface="+mn-ea"/>
              <a:sym typeface="+mn-lt"/>
            </a:endParaRPr>
          </a:p>
        </p:txBody>
      </p:sp>
      <p:grpSp>
        <p:nvGrpSpPr>
          <p:cNvPr id="18" name="Group 3">
            <a:extLst>
              <a:ext uri="{FF2B5EF4-FFF2-40B4-BE49-F238E27FC236}">
                <a16:creationId xmlns:a16="http://schemas.microsoft.com/office/drawing/2014/main" id="{7578A685-C9C4-5025-5AE1-0B87181A7F7C}"/>
              </a:ext>
            </a:extLst>
          </p:cNvPr>
          <p:cNvGrpSpPr/>
          <p:nvPr/>
        </p:nvGrpSpPr>
        <p:grpSpPr>
          <a:xfrm>
            <a:off x="3878940" y="4012356"/>
            <a:ext cx="7509576" cy="543956"/>
            <a:chOff x="4267200" y="1600200"/>
            <a:chExt cx="8099310" cy="739140"/>
          </a:xfrm>
        </p:grpSpPr>
        <p:sp>
          <p:nvSpPr>
            <p:cNvPr id="19" name="TextBox 4">
              <a:extLst>
                <a:ext uri="{FF2B5EF4-FFF2-40B4-BE49-F238E27FC236}">
                  <a16:creationId xmlns:a16="http://schemas.microsoft.com/office/drawing/2014/main" id="{2A7A1FDD-17F8-7468-F6CB-72660A584770}"/>
                </a:ext>
              </a:extLst>
            </p:cNvPr>
            <p:cNvSpPr txBox="1"/>
            <p:nvPr/>
          </p:nvSpPr>
          <p:spPr>
            <a:xfrm>
              <a:off x="5331996" y="1664138"/>
              <a:ext cx="7034514" cy="657293"/>
            </a:xfrm>
            <a:prstGeom prst="rect">
              <a:avLst/>
            </a:prstGeom>
            <a:noFill/>
          </p:spPr>
          <p:txBody>
            <a:bodyPr wrap="square" lIns="0" tIns="0" rIns="0" bIns="0" rtlCol="0">
              <a:spAutoFit/>
            </a:bodyPr>
            <a:lstStyle/>
            <a:p>
              <a:pPr>
                <a:lnSpc>
                  <a:spcPct val="120000"/>
                </a:lnSpc>
              </a:pPr>
              <a:r>
                <a:rPr lang="en-US" altLang="zh-CN" sz="2800" dirty="0">
                  <a:solidFill>
                    <a:srgbClr val="FF0000"/>
                  </a:solidFill>
                  <a:effectLst/>
                </a:rPr>
                <a:t>RAPPOR</a:t>
              </a:r>
              <a:r>
                <a:rPr lang="zh-CN" altLang="en-US" sz="2800" dirty="0">
                  <a:solidFill>
                    <a:srgbClr val="FF0000"/>
                  </a:solidFill>
                  <a:effectLst/>
                </a:rPr>
                <a:t>算法改进</a:t>
              </a:r>
              <a:endParaRPr lang="en-US" altLang="zh-CN" sz="2800" dirty="0">
                <a:solidFill>
                  <a:srgbClr val="FF0000"/>
                </a:solidFill>
                <a:effectLst/>
              </a:endParaRPr>
            </a:p>
          </p:txBody>
        </p:sp>
        <p:grpSp>
          <p:nvGrpSpPr>
            <p:cNvPr id="20" name="Group 5">
              <a:extLst>
                <a:ext uri="{FF2B5EF4-FFF2-40B4-BE49-F238E27FC236}">
                  <a16:creationId xmlns:a16="http://schemas.microsoft.com/office/drawing/2014/main" id="{BED4D35F-5FC0-4312-2610-89A780C142FF}"/>
                </a:ext>
              </a:extLst>
            </p:cNvPr>
            <p:cNvGrpSpPr/>
            <p:nvPr/>
          </p:nvGrpSpPr>
          <p:grpSpPr>
            <a:xfrm>
              <a:off x="4267200" y="1600200"/>
              <a:ext cx="864870" cy="739140"/>
              <a:chOff x="4267199" y="1268631"/>
              <a:chExt cx="1373976" cy="1174236"/>
            </a:xfrm>
          </p:grpSpPr>
          <p:sp>
            <p:nvSpPr>
              <p:cNvPr id="21" name="Rectangle 6">
                <a:extLst>
                  <a:ext uri="{FF2B5EF4-FFF2-40B4-BE49-F238E27FC236}">
                    <a16:creationId xmlns:a16="http://schemas.microsoft.com/office/drawing/2014/main" id="{3CBA34BE-075A-912C-B4E7-A968F483FCB7}"/>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22" name="Right Triangle 7">
                <a:extLst>
                  <a:ext uri="{FF2B5EF4-FFF2-40B4-BE49-F238E27FC236}">
                    <a16:creationId xmlns:a16="http://schemas.microsoft.com/office/drawing/2014/main" id="{A86464C2-2AD5-D74A-B3C8-872E69E1951F}"/>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Tree>
    <p:extLst>
      <p:ext uri="{BB962C8B-B14F-4D97-AF65-F5344CB8AC3E}">
        <p14:creationId xmlns:p14="http://schemas.microsoft.com/office/powerpoint/2010/main" val="37724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F88F6E-1D46-417A-4FB0-A1C44F8315C3}"/>
              </a:ext>
            </a:extLst>
          </p:cNvPr>
          <p:cNvSpPr txBox="1"/>
          <p:nvPr/>
        </p:nvSpPr>
        <p:spPr>
          <a:xfrm>
            <a:off x="574376" y="1160189"/>
            <a:ext cx="5839124" cy="1289456"/>
          </a:xfrm>
          <a:prstGeom prst="rect">
            <a:avLst/>
          </a:prstGeom>
          <a:noFill/>
        </p:spPr>
        <p:txBody>
          <a:bodyPr wrap="square" rtlCol="0">
            <a:spAutoFit/>
          </a:bodyPr>
          <a:lstStyle/>
          <a:p>
            <a:pPr>
              <a:lnSpc>
                <a:spcPct val="150000"/>
              </a:lnSpc>
            </a:pPr>
            <a:r>
              <a:rPr lang="en-US" altLang="zh-CN" dirty="0"/>
              <a:t>RAPPOR</a:t>
            </a:r>
            <a:r>
              <a:rPr lang="zh-CN" altLang="en-US" dirty="0"/>
              <a:t>算法基于的</a:t>
            </a:r>
            <a:r>
              <a:rPr lang="zh-CN" altLang="en-US" b="1" dirty="0"/>
              <a:t>两个假设</a:t>
            </a:r>
            <a:r>
              <a:rPr lang="zh-CN" altLang="en-US" dirty="0"/>
              <a:t>：</a:t>
            </a:r>
            <a:endParaRPr lang="en-US" altLang="zh-CN" dirty="0"/>
          </a:p>
          <a:p>
            <a:pPr>
              <a:lnSpc>
                <a:spcPct val="150000"/>
              </a:lnSpc>
            </a:pPr>
            <a:r>
              <a:rPr lang="en-US" altLang="zh-CN" dirty="0"/>
              <a:t>1.</a:t>
            </a:r>
            <a:r>
              <a:rPr lang="zh-CN" altLang="en-US" dirty="0"/>
              <a:t>信息收集者只需要孤立地学习</a:t>
            </a:r>
            <a:r>
              <a:rPr lang="zh-CN" altLang="en-US" dirty="0">
                <a:solidFill>
                  <a:schemeClr val="accent2"/>
                </a:solidFill>
              </a:rPr>
              <a:t>单个变量</a:t>
            </a:r>
            <a:r>
              <a:rPr lang="zh-CN" altLang="en-US" dirty="0"/>
              <a:t>的分布。</a:t>
            </a:r>
            <a:endParaRPr lang="en-US" altLang="zh-CN" dirty="0"/>
          </a:p>
          <a:p>
            <a:pPr>
              <a:lnSpc>
                <a:spcPct val="150000"/>
              </a:lnSpc>
            </a:pPr>
            <a:r>
              <a:rPr lang="en-US" altLang="zh-CN" dirty="0"/>
              <a:t>2.</a:t>
            </a:r>
            <a:r>
              <a:rPr lang="zh-CN" altLang="en-US" dirty="0"/>
              <a:t>信息收集者预先知道可能的字符串值的</a:t>
            </a:r>
            <a:r>
              <a:rPr lang="zh-CN" altLang="en-US" dirty="0">
                <a:solidFill>
                  <a:schemeClr val="accent2"/>
                </a:solidFill>
              </a:rPr>
              <a:t>完整数据字典</a:t>
            </a:r>
            <a:r>
              <a:rPr lang="zh-CN" altLang="en-US" dirty="0"/>
              <a:t>。</a:t>
            </a:r>
          </a:p>
        </p:txBody>
      </p:sp>
      <p:sp>
        <p:nvSpPr>
          <p:cNvPr id="5" name="文本框 4">
            <a:extLst>
              <a:ext uri="{FF2B5EF4-FFF2-40B4-BE49-F238E27FC236}">
                <a16:creationId xmlns:a16="http://schemas.microsoft.com/office/drawing/2014/main" id="{D7DA1CF6-EA53-AEDF-DDFA-2B2A5EC6DD8A}"/>
              </a:ext>
            </a:extLst>
          </p:cNvPr>
          <p:cNvSpPr txBox="1"/>
          <p:nvPr/>
        </p:nvSpPr>
        <p:spPr>
          <a:xfrm>
            <a:off x="669925" y="3313398"/>
            <a:ext cx="2313454" cy="369332"/>
          </a:xfrm>
          <a:prstGeom prst="rect">
            <a:avLst/>
          </a:prstGeom>
          <a:noFill/>
        </p:spPr>
        <p:txBody>
          <a:bodyPr wrap="none" rtlCol="0">
            <a:spAutoFit/>
          </a:bodyPr>
          <a:lstStyle/>
          <a:p>
            <a:r>
              <a:rPr lang="en-US" altLang="zh-CN" dirty="0"/>
              <a:t>RAPPOR</a:t>
            </a:r>
            <a:r>
              <a:rPr lang="zh-CN" altLang="en-US" dirty="0"/>
              <a:t>算法的</a:t>
            </a:r>
            <a:r>
              <a:rPr lang="zh-CN" altLang="en-US" dirty="0">
                <a:solidFill>
                  <a:schemeClr val="accent2"/>
                </a:solidFill>
              </a:rPr>
              <a:t>不足</a:t>
            </a:r>
          </a:p>
        </p:txBody>
      </p:sp>
      <p:sp>
        <p:nvSpPr>
          <p:cNvPr id="6" name="左大括号 5">
            <a:extLst>
              <a:ext uri="{FF2B5EF4-FFF2-40B4-BE49-F238E27FC236}">
                <a16:creationId xmlns:a16="http://schemas.microsoft.com/office/drawing/2014/main" id="{49BEEF47-ED5E-B4FC-0A0C-8EDB1D2B6C46}"/>
              </a:ext>
            </a:extLst>
          </p:cNvPr>
          <p:cNvSpPr/>
          <p:nvPr/>
        </p:nvSpPr>
        <p:spPr>
          <a:xfrm>
            <a:off x="2983378" y="3040864"/>
            <a:ext cx="488267" cy="9144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CAC8C66-3C23-DF71-4173-26818511B5B8}"/>
              </a:ext>
            </a:extLst>
          </p:cNvPr>
          <p:cNvSpPr txBox="1"/>
          <p:nvPr/>
        </p:nvSpPr>
        <p:spPr>
          <a:xfrm>
            <a:off x="3530168" y="2856198"/>
            <a:ext cx="3185487" cy="369332"/>
          </a:xfrm>
          <a:prstGeom prst="rect">
            <a:avLst/>
          </a:prstGeom>
          <a:noFill/>
        </p:spPr>
        <p:txBody>
          <a:bodyPr wrap="none" rtlCol="0">
            <a:spAutoFit/>
          </a:bodyPr>
          <a:lstStyle/>
          <a:p>
            <a:r>
              <a:rPr lang="zh-CN" altLang="en-US" dirty="0"/>
              <a:t>只能研究单个属性变量的分布</a:t>
            </a:r>
          </a:p>
        </p:txBody>
      </p:sp>
      <p:sp>
        <p:nvSpPr>
          <p:cNvPr id="8" name="文本框 7">
            <a:extLst>
              <a:ext uri="{FF2B5EF4-FFF2-40B4-BE49-F238E27FC236}">
                <a16:creationId xmlns:a16="http://schemas.microsoft.com/office/drawing/2014/main" id="{56B70144-6105-7414-9527-DEFC9558ABF1}"/>
              </a:ext>
            </a:extLst>
          </p:cNvPr>
          <p:cNvSpPr txBox="1"/>
          <p:nvPr/>
        </p:nvSpPr>
        <p:spPr>
          <a:xfrm>
            <a:off x="3530168" y="3770598"/>
            <a:ext cx="2492990" cy="369332"/>
          </a:xfrm>
          <a:prstGeom prst="rect">
            <a:avLst/>
          </a:prstGeom>
          <a:noFill/>
        </p:spPr>
        <p:txBody>
          <a:bodyPr wrap="none" rtlCol="0">
            <a:spAutoFit/>
          </a:bodyPr>
          <a:lstStyle/>
          <a:p>
            <a:r>
              <a:rPr lang="zh-CN" altLang="en-US" dirty="0"/>
              <a:t>需要提前知识完整词典</a:t>
            </a:r>
          </a:p>
        </p:txBody>
      </p:sp>
      <p:sp>
        <p:nvSpPr>
          <p:cNvPr id="9" name="文本框 8">
            <a:extLst>
              <a:ext uri="{FF2B5EF4-FFF2-40B4-BE49-F238E27FC236}">
                <a16:creationId xmlns:a16="http://schemas.microsoft.com/office/drawing/2014/main" id="{258AC9B9-E6FB-3409-BEBD-A8F070E4D4EB}"/>
              </a:ext>
            </a:extLst>
          </p:cNvPr>
          <p:cNvSpPr txBox="1"/>
          <p:nvPr/>
        </p:nvSpPr>
        <p:spPr>
          <a:xfrm>
            <a:off x="574377" y="4227798"/>
            <a:ext cx="10639724" cy="2120452"/>
          </a:xfrm>
          <a:prstGeom prst="rect">
            <a:avLst/>
          </a:prstGeom>
          <a:noFill/>
        </p:spPr>
        <p:txBody>
          <a:bodyPr wrap="square" rtlCol="0">
            <a:spAutoFit/>
          </a:bodyPr>
          <a:lstStyle/>
          <a:p>
            <a:pPr>
              <a:lnSpc>
                <a:spcPct val="150000"/>
              </a:lnSpc>
            </a:pPr>
            <a:r>
              <a:rPr lang="zh-CN" altLang="en-US" dirty="0"/>
              <a:t>实际情况中，信息收集者更可能想要了解多个属性之间的</a:t>
            </a:r>
            <a:r>
              <a:rPr lang="zh-CN" altLang="en-US" dirty="0">
                <a:solidFill>
                  <a:schemeClr val="accent2"/>
                </a:solidFill>
              </a:rPr>
              <a:t>关联和相关性</a:t>
            </a:r>
            <a:r>
              <a:rPr lang="zh-CN" altLang="en-US" dirty="0"/>
              <a:t>。</a:t>
            </a:r>
            <a:endParaRPr lang="en-US" altLang="zh-CN" dirty="0"/>
          </a:p>
          <a:p>
            <a:pPr>
              <a:lnSpc>
                <a:spcPct val="150000"/>
              </a:lnSpc>
            </a:pPr>
            <a:r>
              <a:rPr lang="en-US" altLang="zh-CN" dirty="0"/>
              <a:t>//</a:t>
            </a:r>
            <a:r>
              <a:rPr lang="zh-CN" altLang="en-US" dirty="0"/>
              <a:t>如想要了解用户安装的软件和烦人的广告之间的关系以检测所谓广告软件的存在。</a:t>
            </a:r>
            <a:endParaRPr lang="en-US" altLang="zh-CN" dirty="0"/>
          </a:p>
          <a:p>
            <a:pPr>
              <a:lnSpc>
                <a:spcPct val="150000"/>
              </a:lnSpc>
            </a:pPr>
            <a:r>
              <a:rPr lang="zh-CN" altLang="en-US" dirty="0"/>
              <a:t>并且，想要统计一个候选属性集的</a:t>
            </a:r>
            <a:r>
              <a:rPr lang="zh-CN" altLang="en-US" dirty="0">
                <a:solidFill>
                  <a:schemeClr val="accent2"/>
                </a:solidFill>
              </a:rPr>
              <a:t>完整词典有时也是不切实际</a:t>
            </a:r>
            <a:r>
              <a:rPr lang="zh-CN" altLang="en-US" dirty="0"/>
              <a:t>的。</a:t>
            </a:r>
            <a:endParaRPr lang="en-US" altLang="zh-CN" dirty="0"/>
          </a:p>
          <a:p>
            <a:pPr>
              <a:lnSpc>
                <a:spcPct val="150000"/>
              </a:lnSpc>
            </a:pPr>
            <a:r>
              <a:rPr lang="en-US" altLang="zh-CN" dirty="0"/>
              <a:t>//</a:t>
            </a:r>
            <a:r>
              <a:rPr lang="zh-CN" altLang="en-US" dirty="0"/>
              <a:t>当要统计最热门的的</a:t>
            </a:r>
            <a:r>
              <a:rPr lang="en-US" altLang="zh-CN" dirty="0"/>
              <a:t>URL</a:t>
            </a:r>
            <a:r>
              <a:rPr lang="zh-CN" altLang="en-US" dirty="0"/>
              <a:t>时可以简单枚举人们常用的</a:t>
            </a:r>
            <a:r>
              <a:rPr lang="en-US" altLang="zh-CN" dirty="0"/>
              <a:t>URL</a:t>
            </a:r>
            <a:r>
              <a:rPr lang="zh-CN" altLang="en-US" dirty="0"/>
              <a:t>集作为词典，但当要去研究私人相册最常见的标签时就不适用了。</a:t>
            </a:r>
          </a:p>
        </p:txBody>
      </p:sp>
      <p:sp>
        <p:nvSpPr>
          <p:cNvPr id="2" name="标题 1">
            <a:extLst>
              <a:ext uri="{FF2B5EF4-FFF2-40B4-BE49-F238E27FC236}">
                <a16:creationId xmlns:a16="http://schemas.microsoft.com/office/drawing/2014/main" id="{E654E7D3-549F-97CA-D645-CDC39AB15BEB}"/>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
        <p:nvSpPr>
          <p:cNvPr id="3" name="矩形: 圆角 2">
            <a:extLst>
              <a:ext uri="{FF2B5EF4-FFF2-40B4-BE49-F238E27FC236}">
                <a16:creationId xmlns:a16="http://schemas.microsoft.com/office/drawing/2014/main" id="{34026CD4-67DC-0E84-1D48-CD4F90F32744}"/>
              </a:ext>
            </a:extLst>
          </p:cNvPr>
          <p:cNvSpPr/>
          <p:nvPr/>
        </p:nvSpPr>
        <p:spPr>
          <a:xfrm>
            <a:off x="7219950" y="2056672"/>
            <a:ext cx="1746250" cy="6361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1.Data randomization</a:t>
            </a:r>
            <a:endParaRPr lang="zh-CN" altLang="en-US" dirty="0"/>
          </a:p>
        </p:txBody>
      </p:sp>
      <p:sp>
        <p:nvSpPr>
          <p:cNvPr id="10" name="矩形: 圆角 9">
            <a:extLst>
              <a:ext uri="{FF2B5EF4-FFF2-40B4-BE49-F238E27FC236}">
                <a16:creationId xmlns:a16="http://schemas.microsoft.com/office/drawing/2014/main" id="{DCFFEB0A-F382-C40F-5A6F-C797205530E1}"/>
              </a:ext>
            </a:extLst>
          </p:cNvPr>
          <p:cNvSpPr/>
          <p:nvPr/>
        </p:nvSpPr>
        <p:spPr>
          <a:xfrm>
            <a:off x="9467850" y="2056671"/>
            <a:ext cx="1746250" cy="6361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2.Extraction of Statistics</a:t>
            </a:r>
            <a:endParaRPr lang="zh-CN" altLang="en-US" dirty="0"/>
          </a:p>
        </p:txBody>
      </p:sp>
      <p:sp>
        <p:nvSpPr>
          <p:cNvPr id="12" name="文本框 11">
            <a:extLst>
              <a:ext uri="{FF2B5EF4-FFF2-40B4-BE49-F238E27FC236}">
                <a16:creationId xmlns:a16="http://schemas.microsoft.com/office/drawing/2014/main" id="{7C0D2105-5703-2A24-3C6C-408838198814}"/>
              </a:ext>
            </a:extLst>
          </p:cNvPr>
          <p:cNvSpPr txBox="1"/>
          <p:nvPr/>
        </p:nvSpPr>
        <p:spPr>
          <a:xfrm>
            <a:off x="7677150" y="1430451"/>
            <a:ext cx="2864887" cy="369332"/>
          </a:xfrm>
          <a:prstGeom prst="rect">
            <a:avLst/>
          </a:prstGeom>
          <a:noFill/>
        </p:spPr>
        <p:txBody>
          <a:bodyPr wrap="none" rtlCol="0">
            <a:spAutoFit/>
          </a:bodyPr>
          <a:lstStyle/>
          <a:p>
            <a:r>
              <a:rPr lang="en-US" altLang="zh-CN" dirty="0"/>
              <a:t>Implementation: RAPPOR</a:t>
            </a:r>
            <a:endParaRPr lang="zh-CN" altLang="en-US" dirty="0"/>
          </a:p>
        </p:txBody>
      </p:sp>
      <p:sp>
        <p:nvSpPr>
          <p:cNvPr id="14" name="矩形: 圆角 13">
            <a:extLst>
              <a:ext uri="{FF2B5EF4-FFF2-40B4-BE49-F238E27FC236}">
                <a16:creationId xmlns:a16="http://schemas.microsoft.com/office/drawing/2014/main" id="{D61708E0-8FE0-E735-758C-722B48AF75EB}"/>
              </a:ext>
            </a:extLst>
          </p:cNvPr>
          <p:cNvSpPr/>
          <p:nvPr/>
        </p:nvSpPr>
        <p:spPr>
          <a:xfrm>
            <a:off x="7219950" y="3168650"/>
            <a:ext cx="1746250" cy="6361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Differentially private mechanism</a:t>
            </a:r>
            <a:endParaRPr lang="zh-CN" altLang="en-US" sz="1400" dirty="0">
              <a:solidFill>
                <a:schemeClr val="tx1"/>
              </a:solidFill>
            </a:endParaRPr>
          </a:p>
        </p:txBody>
      </p:sp>
      <p:sp>
        <p:nvSpPr>
          <p:cNvPr id="15" name="矩形: 圆角 14">
            <a:extLst>
              <a:ext uri="{FF2B5EF4-FFF2-40B4-BE49-F238E27FC236}">
                <a16:creationId xmlns:a16="http://schemas.microsoft.com/office/drawing/2014/main" id="{E5F50811-BBF9-3B91-610F-67CE1ADD049B}"/>
              </a:ext>
            </a:extLst>
          </p:cNvPr>
          <p:cNvSpPr/>
          <p:nvPr/>
        </p:nvSpPr>
        <p:spPr>
          <a:xfrm>
            <a:off x="9467850" y="3168649"/>
            <a:ext cx="1746250" cy="6361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Estimate marginals</a:t>
            </a:r>
            <a:endParaRPr lang="zh-CN" altLang="en-US" sz="1400" dirty="0">
              <a:solidFill>
                <a:schemeClr val="tx1"/>
              </a:solidFill>
            </a:endParaRPr>
          </a:p>
        </p:txBody>
      </p:sp>
      <p:sp>
        <p:nvSpPr>
          <p:cNvPr id="16" name="箭头: 下 15">
            <a:extLst>
              <a:ext uri="{FF2B5EF4-FFF2-40B4-BE49-F238E27FC236}">
                <a16:creationId xmlns:a16="http://schemas.microsoft.com/office/drawing/2014/main" id="{A7C4674B-D296-3BAC-36A6-9159F32EBCAA}"/>
              </a:ext>
            </a:extLst>
          </p:cNvPr>
          <p:cNvSpPr/>
          <p:nvPr/>
        </p:nvSpPr>
        <p:spPr>
          <a:xfrm>
            <a:off x="7969515" y="2755678"/>
            <a:ext cx="266435" cy="338930"/>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9E1B782A-DB75-6A3B-E5AC-229CDAA8B1B0}"/>
              </a:ext>
            </a:extLst>
          </p:cNvPr>
          <p:cNvSpPr/>
          <p:nvPr/>
        </p:nvSpPr>
        <p:spPr>
          <a:xfrm>
            <a:off x="10207757" y="2766605"/>
            <a:ext cx="266435" cy="338930"/>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3137B9-7B24-F264-8743-E11A0CC6FCF6}"/>
              </a:ext>
            </a:extLst>
          </p:cNvPr>
          <p:cNvSpPr txBox="1"/>
          <p:nvPr/>
        </p:nvSpPr>
        <p:spPr>
          <a:xfrm>
            <a:off x="731520" y="1338681"/>
            <a:ext cx="9954776" cy="2242409"/>
          </a:xfrm>
          <a:prstGeom prst="rect">
            <a:avLst/>
          </a:prstGeom>
          <a:noFill/>
        </p:spPr>
        <p:txBody>
          <a:bodyPr wrap="none" rtlCol="0">
            <a:spAutoFit/>
          </a:bodyPr>
          <a:lstStyle/>
          <a:p>
            <a:pPr>
              <a:lnSpc>
                <a:spcPct val="150000"/>
              </a:lnSpc>
            </a:pPr>
            <a:r>
              <a:rPr lang="en-US" altLang="zh-CN" sz="2400" b="1" dirty="0"/>
              <a:t>Building a RAPPOR with the Unknown:</a:t>
            </a:r>
          </a:p>
          <a:p>
            <a:pPr>
              <a:lnSpc>
                <a:spcPct val="150000"/>
              </a:lnSpc>
            </a:pPr>
            <a:r>
              <a:rPr lang="en-US" altLang="zh-CN" sz="2400" b="1" dirty="0"/>
              <a:t>Privacy-Preserving Learning of </a:t>
            </a:r>
            <a:r>
              <a:rPr lang="en-US" altLang="zh-CN" sz="2400" b="1" dirty="0">
                <a:solidFill>
                  <a:schemeClr val="accent2"/>
                </a:solidFill>
              </a:rPr>
              <a:t>Associations</a:t>
            </a:r>
            <a:r>
              <a:rPr lang="en-US" altLang="zh-CN" sz="2400" b="1" dirty="0"/>
              <a:t> and </a:t>
            </a:r>
            <a:r>
              <a:rPr lang="en-US" altLang="zh-CN" sz="2400" b="1" dirty="0">
                <a:solidFill>
                  <a:schemeClr val="accent2"/>
                </a:solidFill>
              </a:rPr>
              <a:t>Data Dictionaries</a:t>
            </a:r>
          </a:p>
          <a:p>
            <a:pPr>
              <a:lnSpc>
                <a:spcPct val="150000"/>
              </a:lnSpc>
            </a:pPr>
            <a:r>
              <a:rPr lang="zh-CN" altLang="en-US" sz="2400" b="1" dirty="0"/>
              <a:t>构建未知的</a:t>
            </a:r>
            <a:r>
              <a:rPr lang="en-US" altLang="zh-CN" sz="2400" b="1" dirty="0"/>
              <a:t>RAPPOR</a:t>
            </a:r>
            <a:r>
              <a:rPr lang="zh-CN" altLang="en-US" sz="2400" b="1" dirty="0"/>
              <a:t>算法：</a:t>
            </a:r>
            <a:endParaRPr lang="en-US" altLang="zh-CN" sz="2400" b="1" dirty="0"/>
          </a:p>
          <a:p>
            <a:pPr>
              <a:lnSpc>
                <a:spcPct val="150000"/>
              </a:lnSpc>
            </a:pPr>
            <a:r>
              <a:rPr lang="zh-CN" altLang="en-US" sz="2400" b="1" dirty="0"/>
              <a:t>关于关联性和数据词典的隐私保护学习</a:t>
            </a:r>
          </a:p>
        </p:txBody>
      </p:sp>
      <p:sp>
        <p:nvSpPr>
          <p:cNvPr id="5" name="文本框 4">
            <a:extLst>
              <a:ext uri="{FF2B5EF4-FFF2-40B4-BE49-F238E27FC236}">
                <a16:creationId xmlns:a16="http://schemas.microsoft.com/office/drawing/2014/main" id="{0773BC07-E10F-9503-A2FD-84C6FF594261}"/>
              </a:ext>
            </a:extLst>
          </p:cNvPr>
          <p:cNvSpPr txBox="1"/>
          <p:nvPr/>
        </p:nvSpPr>
        <p:spPr>
          <a:xfrm>
            <a:off x="6606417" y="4506752"/>
            <a:ext cx="3516630" cy="646331"/>
          </a:xfrm>
          <a:prstGeom prst="rect">
            <a:avLst/>
          </a:prstGeom>
          <a:solidFill>
            <a:schemeClr val="bg2">
              <a:lumMod val="75000"/>
            </a:schemeClr>
          </a:solidFill>
        </p:spPr>
        <p:txBody>
          <a:bodyPr wrap="square" rtlCol="0">
            <a:spAutoFit/>
          </a:bodyPr>
          <a:lstStyle/>
          <a:p>
            <a:pPr algn="ctr"/>
            <a:r>
              <a:rPr lang="zh-CN" altLang="en-US" dirty="0"/>
              <a:t>利用</a:t>
            </a:r>
            <a:r>
              <a:rPr lang="en-US" altLang="zh-CN" dirty="0"/>
              <a:t>EM</a:t>
            </a:r>
            <a:r>
              <a:rPr lang="zh-CN" altLang="en-US" dirty="0"/>
              <a:t>（最大化期望）算法产生联合概率无偏估计</a:t>
            </a:r>
            <a:endParaRPr lang="en-US" altLang="zh-CN" dirty="0"/>
          </a:p>
        </p:txBody>
      </p:sp>
      <p:sp>
        <p:nvSpPr>
          <p:cNvPr id="2" name="文本框 1">
            <a:extLst>
              <a:ext uri="{FF2B5EF4-FFF2-40B4-BE49-F238E27FC236}">
                <a16:creationId xmlns:a16="http://schemas.microsoft.com/office/drawing/2014/main" id="{B451766A-C359-288C-842C-2CA517392152}"/>
              </a:ext>
            </a:extLst>
          </p:cNvPr>
          <p:cNvSpPr txBox="1"/>
          <p:nvPr/>
        </p:nvSpPr>
        <p:spPr>
          <a:xfrm>
            <a:off x="990574" y="4961172"/>
            <a:ext cx="1473251" cy="646331"/>
          </a:xfrm>
          <a:prstGeom prst="rect">
            <a:avLst/>
          </a:prstGeom>
          <a:noFill/>
        </p:spPr>
        <p:txBody>
          <a:bodyPr wrap="square" rtlCol="0">
            <a:spAutoFit/>
          </a:bodyPr>
          <a:lstStyle/>
          <a:p>
            <a:pPr algn="ctr"/>
            <a:r>
              <a:rPr lang="en-US" altLang="zh-CN" dirty="0"/>
              <a:t>RAPPOR</a:t>
            </a:r>
          </a:p>
          <a:p>
            <a:pPr algn="ctr"/>
            <a:r>
              <a:rPr lang="zh-CN" altLang="en-US" dirty="0"/>
              <a:t>算法的</a:t>
            </a:r>
            <a:r>
              <a:rPr lang="zh-CN" altLang="en-US" dirty="0">
                <a:solidFill>
                  <a:schemeClr val="accent2"/>
                </a:solidFill>
              </a:rPr>
              <a:t>不足</a:t>
            </a:r>
          </a:p>
        </p:txBody>
      </p:sp>
      <p:sp>
        <p:nvSpPr>
          <p:cNvPr id="3" name="左大括号 2">
            <a:extLst>
              <a:ext uri="{FF2B5EF4-FFF2-40B4-BE49-F238E27FC236}">
                <a16:creationId xmlns:a16="http://schemas.microsoft.com/office/drawing/2014/main" id="{C00E3F32-DE09-88DA-03B0-85D553C935F0}"/>
              </a:ext>
            </a:extLst>
          </p:cNvPr>
          <p:cNvSpPr/>
          <p:nvPr/>
        </p:nvSpPr>
        <p:spPr>
          <a:xfrm>
            <a:off x="2463825" y="4837468"/>
            <a:ext cx="488267" cy="9144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73291A3-C8AE-B651-245A-22C1D95E8D74}"/>
              </a:ext>
            </a:extLst>
          </p:cNvPr>
          <p:cNvSpPr txBox="1"/>
          <p:nvPr/>
        </p:nvSpPr>
        <p:spPr>
          <a:xfrm>
            <a:off x="3010615" y="4652802"/>
            <a:ext cx="3185487" cy="369332"/>
          </a:xfrm>
          <a:prstGeom prst="rect">
            <a:avLst/>
          </a:prstGeom>
          <a:noFill/>
        </p:spPr>
        <p:txBody>
          <a:bodyPr wrap="none" rtlCol="0">
            <a:spAutoFit/>
          </a:bodyPr>
          <a:lstStyle/>
          <a:p>
            <a:r>
              <a:rPr lang="zh-CN" altLang="en-US" dirty="0"/>
              <a:t>只能研究单个属性变量的分布</a:t>
            </a:r>
          </a:p>
        </p:txBody>
      </p:sp>
      <p:sp>
        <p:nvSpPr>
          <p:cNvPr id="8" name="文本框 7">
            <a:extLst>
              <a:ext uri="{FF2B5EF4-FFF2-40B4-BE49-F238E27FC236}">
                <a16:creationId xmlns:a16="http://schemas.microsoft.com/office/drawing/2014/main" id="{8CBFE7D1-A083-AD4C-911F-BC597B1A5E8F}"/>
              </a:ext>
            </a:extLst>
          </p:cNvPr>
          <p:cNvSpPr txBox="1"/>
          <p:nvPr/>
        </p:nvSpPr>
        <p:spPr>
          <a:xfrm>
            <a:off x="3010615" y="5567202"/>
            <a:ext cx="2492990" cy="369332"/>
          </a:xfrm>
          <a:prstGeom prst="rect">
            <a:avLst/>
          </a:prstGeom>
          <a:noFill/>
        </p:spPr>
        <p:txBody>
          <a:bodyPr wrap="none" rtlCol="0">
            <a:spAutoFit/>
          </a:bodyPr>
          <a:lstStyle/>
          <a:p>
            <a:r>
              <a:rPr lang="zh-CN" altLang="en-US" dirty="0"/>
              <a:t>需要提前知识完整词典</a:t>
            </a:r>
          </a:p>
        </p:txBody>
      </p:sp>
      <p:sp>
        <p:nvSpPr>
          <p:cNvPr id="11" name="文本框 10">
            <a:extLst>
              <a:ext uri="{FF2B5EF4-FFF2-40B4-BE49-F238E27FC236}">
                <a16:creationId xmlns:a16="http://schemas.microsoft.com/office/drawing/2014/main" id="{579D328D-A209-020D-C170-72286E48BD9E}"/>
              </a:ext>
            </a:extLst>
          </p:cNvPr>
          <p:cNvSpPr txBox="1"/>
          <p:nvPr/>
        </p:nvSpPr>
        <p:spPr>
          <a:xfrm>
            <a:off x="6606417" y="5474869"/>
            <a:ext cx="3611880" cy="646331"/>
          </a:xfrm>
          <a:prstGeom prst="rect">
            <a:avLst/>
          </a:prstGeom>
          <a:solidFill>
            <a:schemeClr val="bg2">
              <a:lumMod val="75000"/>
            </a:schemeClr>
          </a:solidFill>
        </p:spPr>
        <p:txBody>
          <a:bodyPr wrap="square" rtlCol="0">
            <a:spAutoFit/>
          </a:bodyPr>
          <a:lstStyle/>
          <a:p>
            <a:pPr algn="ctr"/>
            <a:r>
              <a:rPr lang="zh-CN" altLang="en-US" dirty="0"/>
              <a:t>收集字符串中随机选择的</a:t>
            </a:r>
            <a:r>
              <a:rPr lang="en-US" altLang="zh-CN" dirty="0"/>
              <a:t>n-grams</a:t>
            </a:r>
            <a:r>
              <a:rPr lang="zh-CN" altLang="en-US" dirty="0"/>
              <a:t>生成的</a:t>
            </a:r>
            <a:r>
              <a:rPr lang="en-US" altLang="zh-CN" dirty="0"/>
              <a:t>RAPPOR</a:t>
            </a:r>
            <a:r>
              <a:rPr lang="zh-CN" altLang="en-US" dirty="0"/>
              <a:t>报告</a:t>
            </a:r>
          </a:p>
        </p:txBody>
      </p:sp>
      <p:sp>
        <p:nvSpPr>
          <p:cNvPr id="12" name="箭头: 右 11">
            <a:extLst>
              <a:ext uri="{FF2B5EF4-FFF2-40B4-BE49-F238E27FC236}">
                <a16:creationId xmlns:a16="http://schemas.microsoft.com/office/drawing/2014/main" id="{9E1D1912-478E-1558-1BD0-58D7FCFB716E}"/>
              </a:ext>
            </a:extLst>
          </p:cNvPr>
          <p:cNvSpPr/>
          <p:nvPr/>
        </p:nvSpPr>
        <p:spPr>
          <a:xfrm>
            <a:off x="6098417" y="4745135"/>
            <a:ext cx="463550"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E76BDFC5-49F3-BD46-F762-8375CE3D1EE5}"/>
              </a:ext>
            </a:extLst>
          </p:cNvPr>
          <p:cNvSpPr/>
          <p:nvPr/>
        </p:nvSpPr>
        <p:spPr>
          <a:xfrm>
            <a:off x="6098417" y="5659535"/>
            <a:ext cx="463550"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1">
            <a:extLst>
              <a:ext uri="{FF2B5EF4-FFF2-40B4-BE49-F238E27FC236}">
                <a16:creationId xmlns:a16="http://schemas.microsoft.com/office/drawing/2014/main" id="{21460949-B500-80F7-5766-3D3CB2B557A1}"/>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241536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animBg="1"/>
      <p:bldP spid="7" grpId="0"/>
      <p:bldP spid="8" grpId="0"/>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C2A9242-A8B9-982F-CC13-D213E1F73431}"/>
              </a:ext>
            </a:extLst>
          </p:cNvPr>
          <p:cNvSpPr txBox="1"/>
          <p:nvPr/>
        </p:nvSpPr>
        <p:spPr>
          <a:xfrm>
            <a:off x="536448" y="1185886"/>
            <a:ext cx="10772902" cy="461665"/>
          </a:xfrm>
          <a:prstGeom prst="rect">
            <a:avLst/>
          </a:prstGeom>
          <a:noFill/>
        </p:spPr>
        <p:txBody>
          <a:bodyPr wrap="square">
            <a:spAutoFit/>
          </a:bodyPr>
          <a:lstStyle/>
          <a:p>
            <a:r>
              <a:rPr lang="en-US" altLang="zh-CN" sz="2400" b="1" dirty="0"/>
              <a:t>ESTIMATING JOINT DISTRIBUTIONS  </a:t>
            </a:r>
            <a:r>
              <a:rPr lang="zh-CN" altLang="en-US" sz="2400" b="1" dirty="0"/>
              <a:t>估计联合分布</a:t>
            </a:r>
          </a:p>
        </p:txBody>
      </p:sp>
      <p:sp>
        <p:nvSpPr>
          <p:cNvPr id="6" name="文本框 5">
            <a:extLst>
              <a:ext uri="{FF2B5EF4-FFF2-40B4-BE49-F238E27FC236}">
                <a16:creationId xmlns:a16="http://schemas.microsoft.com/office/drawing/2014/main" id="{2935040E-E484-CCCD-5AA5-F2B472B4AFCC}"/>
              </a:ext>
            </a:extLst>
          </p:cNvPr>
          <p:cNvSpPr txBox="1"/>
          <p:nvPr/>
        </p:nvSpPr>
        <p:spPr>
          <a:xfrm>
            <a:off x="536448" y="1753702"/>
            <a:ext cx="5775940" cy="369332"/>
          </a:xfrm>
          <a:prstGeom prst="rect">
            <a:avLst/>
          </a:prstGeom>
          <a:noFill/>
        </p:spPr>
        <p:txBody>
          <a:bodyPr wrap="none" rtlCol="0">
            <a:spAutoFit/>
          </a:bodyPr>
          <a:lstStyle/>
          <a:p>
            <a:r>
              <a:rPr lang="zh-CN" altLang="en-US" dirty="0">
                <a:solidFill>
                  <a:schemeClr val="accent4"/>
                </a:solidFill>
              </a:rPr>
              <a:t>前提：</a:t>
            </a:r>
            <a:r>
              <a:rPr lang="en-US" altLang="zh-CN" dirty="0">
                <a:solidFill>
                  <a:schemeClr val="accent4"/>
                </a:solidFill>
              </a:rPr>
              <a:t>RAPPOR</a:t>
            </a:r>
            <a:r>
              <a:rPr lang="zh-CN" altLang="en-US" dirty="0">
                <a:solidFill>
                  <a:schemeClr val="accent4"/>
                </a:solidFill>
              </a:rPr>
              <a:t>能分别得到每个单独变量的</a:t>
            </a:r>
            <a:r>
              <a:rPr lang="zh-CN" altLang="en-US" dirty="0">
                <a:solidFill>
                  <a:schemeClr val="accent2"/>
                </a:solidFill>
              </a:rPr>
              <a:t>边际分布</a:t>
            </a:r>
            <a:r>
              <a:rPr lang="zh-CN" altLang="en-US" dirty="0">
                <a:solidFill>
                  <a:schemeClr val="accent4"/>
                </a:solidFill>
              </a:rPr>
              <a:t>。</a:t>
            </a:r>
            <a:endParaRPr lang="en-US" altLang="zh-CN" dirty="0">
              <a:solidFill>
                <a:schemeClr val="accent4"/>
              </a:solidFill>
            </a:endParaRPr>
          </a:p>
        </p:txBody>
      </p:sp>
      <p:sp>
        <p:nvSpPr>
          <p:cNvPr id="10" name="左大括号 9">
            <a:extLst>
              <a:ext uri="{FF2B5EF4-FFF2-40B4-BE49-F238E27FC236}">
                <a16:creationId xmlns:a16="http://schemas.microsoft.com/office/drawing/2014/main" id="{6EF4DC49-9573-CD59-6063-7E0E05225BCF}"/>
              </a:ext>
            </a:extLst>
          </p:cNvPr>
          <p:cNvSpPr/>
          <p:nvPr/>
        </p:nvSpPr>
        <p:spPr>
          <a:xfrm>
            <a:off x="5681353" y="2338887"/>
            <a:ext cx="1262069" cy="408864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8CCB14E-66E6-4613-0E58-0445B41D272F}"/>
              </a:ext>
            </a:extLst>
          </p:cNvPr>
          <p:cNvSpPr txBox="1"/>
          <p:nvPr/>
        </p:nvSpPr>
        <p:spPr>
          <a:xfrm>
            <a:off x="3650028" y="4177018"/>
            <a:ext cx="2031325" cy="369332"/>
          </a:xfrm>
          <a:prstGeom prst="rect">
            <a:avLst/>
          </a:prstGeom>
          <a:noFill/>
          <a:ln>
            <a:solidFill>
              <a:schemeClr val="tx1"/>
            </a:solidFill>
          </a:ln>
        </p:spPr>
        <p:txBody>
          <a:bodyPr wrap="none" rtlCol="0">
            <a:spAutoFit/>
          </a:bodyPr>
          <a:lstStyle/>
          <a:p>
            <a:r>
              <a:rPr lang="zh-CN" altLang="en-US" b="1" dirty="0"/>
              <a:t>研究变量间相关性</a:t>
            </a:r>
          </a:p>
        </p:txBody>
      </p:sp>
      <p:sp>
        <p:nvSpPr>
          <p:cNvPr id="20" name="矩形: 圆角 19">
            <a:extLst>
              <a:ext uri="{FF2B5EF4-FFF2-40B4-BE49-F238E27FC236}">
                <a16:creationId xmlns:a16="http://schemas.microsoft.com/office/drawing/2014/main" id="{18CAC04A-4DF4-CE7F-F3A8-16839D47E76E}"/>
              </a:ext>
            </a:extLst>
          </p:cNvPr>
          <p:cNvSpPr/>
          <p:nvPr/>
        </p:nvSpPr>
        <p:spPr>
          <a:xfrm>
            <a:off x="7206216" y="2123034"/>
            <a:ext cx="3866508" cy="608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a:t>
            </a:r>
            <a:r>
              <a:rPr lang="en-US" altLang="zh-CN" dirty="0"/>
              <a:t>EM</a:t>
            </a:r>
            <a:r>
              <a:rPr lang="zh-CN" altLang="en-US" dirty="0"/>
              <a:t>期望最大化算法估计联合分布</a:t>
            </a:r>
          </a:p>
        </p:txBody>
      </p:sp>
      <p:sp>
        <p:nvSpPr>
          <p:cNvPr id="22" name="矩形: 圆角 21">
            <a:extLst>
              <a:ext uri="{FF2B5EF4-FFF2-40B4-BE49-F238E27FC236}">
                <a16:creationId xmlns:a16="http://schemas.microsoft.com/office/drawing/2014/main" id="{AF87B635-8FF4-C8F9-8460-5A84A070639A}"/>
              </a:ext>
            </a:extLst>
          </p:cNvPr>
          <p:cNvSpPr/>
          <p:nvPr/>
        </p:nvSpPr>
        <p:spPr>
          <a:xfrm>
            <a:off x="7206216" y="3132565"/>
            <a:ext cx="3866508" cy="608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处理“</a:t>
            </a:r>
            <a:r>
              <a:rPr lang="en-US" altLang="zh-CN"/>
              <a:t>Other</a:t>
            </a:r>
            <a:r>
              <a:rPr lang="zh-CN" altLang="en-US"/>
              <a:t>类别”</a:t>
            </a:r>
            <a:endParaRPr lang="zh-CN" altLang="en-US" dirty="0"/>
          </a:p>
        </p:txBody>
      </p:sp>
      <p:sp>
        <p:nvSpPr>
          <p:cNvPr id="24" name="矩形: 圆角 23">
            <a:extLst>
              <a:ext uri="{FF2B5EF4-FFF2-40B4-BE49-F238E27FC236}">
                <a16:creationId xmlns:a16="http://schemas.microsoft.com/office/drawing/2014/main" id="{2A2BFF69-97E6-FBD6-4337-854406BE951D}"/>
              </a:ext>
            </a:extLst>
          </p:cNvPr>
          <p:cNvSpPr/>
          <p:nvPr/>
        </p:nvSpPr>
        <p:spPr>
          <a:xfrm>
            <a:off x="7206216" y="4079078"/>
            <a:ext cx="3866508" cy="608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估计方差</a:t>
            </a:r>
            <a:r>
              <a:rPr lang="en-US" altLang="zh-CN" dirty="0"/>
              <a:t>-</a:t>
            </a:r>
            <a:r>
              <a:rPr lang="zh-CN" altLang="en-US" dirty="0"/>
              <a:t>协方差矩阵</a:t>
            </a:r>
          </a:p>
        </p:txBody>
      </p:sp>
      <p:sp>
        <p:nvSpPr>
          <p:cNvPr id="25" name="矩形: 圆角 24">
            <a:extLst>
              <a:ext uri="{FF2B5EF4-FFF2-40B4-BE49-F238E27FC236}">
                <a16:creationId xmlns:a16="http://schemas.microsoft.com/office/drawing/2014/main" id="{AF87B635-8FF4-C8F9-8460-5A84A070639A}"/>
              </a:ext>
            </a:extLst>
          </p:cNvPr>
          <p:cNvSpPr/>
          <p:nvPr/>
        </p:nvSpPr>
        <p:spPr>
          <a:xfrm>
            <a:off x="7206216" y="5025591"/>
            <a:ext cx="3866508" cy="608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进行关联性测试</a:t>
            </a:r>
          </a:p>
        </p:txBody>
      </p:sp>
      <p:sp>
        <p:nvSpPr>
          <p:cNvPr id="32" name="矩形: 圆角 31">
            <a:extLst>
              <a:ext uri="{FF2B5EF4-FFF2-40B4-BE49-F238E27FC236}">
                <a16:creationId xmlns:a16="http://schemas.microsoft.com/office/drawing/2014/main" id="{CAADA996-DF37-942A-FB31-2C63AEE0F012}"/>
              </a:ext>
            </a:extLst>
          </p:cNvPr>
          <p:cNvSpPr/>
          <p:nvPr/>
        </p:nvSpPr>
        <p:spPr>
          <a:xfrm>
            <a:off x="7206216" y="5972104"/>
            <a:ext cx="3866508" cy="608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模拟结果</a:t>
            </a:r>
          </a:p>
        </p:txBody>
      </p:sp>
      <p:sp>
        <p:nvSpPr>
          <p:cNvPr id="34" name="文本框 33">
            <a:extLst>
              <a:ext uri="{FF2B5EF4-FFF2-40B4-BE49-F238E27FC236}">
                <a16:creationId xmlns:a16="http://schemas.microsoft.com/office/drawing/2014/main" id="{2291FF88-7124-BB12-9E8B-757700416AE8}"/>
              </a:ext>
            </a:extLst>
          </p:cNvPr>
          <p:cNvSpPr txBox="1"/>
          <p:nvPr/>
        </p:nvSpPr>
        <p:spPr>
          <a:xfrm>
            <a:off x="536448" y="2588653"/>
            <a:ext cx="2601533" cy="3782446"/>
          </a:xfrm>
          <a:prstGeom prst="rect">
            <a:avLst/>
          </a:prstGeom>
          <a:solidFill>
            <a:schemeClr val="accent6"/>
          </a:solidFill>
        </p:spPr>
        <p:txBody>
          <a:bodyPr wrap="square" rtlCol="0">
            <a:spAutoFit/>
          </a:bodyPr>
          <a:lstStyle/>
          <a:p>
            <a:pPr>
              <a:lnSpc>
                <a:spcPct val="150000"/>
              </a:lnSpc>
            </a:pPr>
            <a:r>
              <a:rPr lang="zh-CN" altLang="en-US" dirty="0"/>
              <a:t>对于学习单个变量的分布，</a:t>
            </a:r>
            <a:r>
              <a:rPr lang="en-US" altLang="zh-CN" dirty="0"/>
              <a:t>RAPPOR</a:t>
            </a:r>
            <a:r>
              <a:rPr lang="zh-CN" altLang="en-US" dirty="0"/>
              <a:t>算法足够应用了。但多数情况需要学习多个变量间的关联和相关性。（虽然已经通过</a:t>
            </a:r>
            <a:r>
              <a:rPr lang="en-US" altLang="zh-CN" dirty="0"/>
              <a:t>RAPPOR</a:t>
            </a:r>
            <a:r>
              <a:rPr lang="zh-CN" altLang="en-US" dirty="0"/>
              <a:t>算法测得每个单独变量的边际分布，但无法估计他们的联合分布）。</a:t>
            </a:r>
          </a:p>
        </p:txBody>
      </p:sp>
      <p:sp>
        <p:nvSpPr>
          <p:cNvPr id="2" name="标题 1">
            <a:extLst>
              <a:ext uri="{FF2B5EF4-FFF2-40B4-BE49-F238E27FC236}">
                <a16:creationId xmlns:a16="http://schemas.microsoft.com/office/drawing/2014/main" id="{22601E65-C078-06BB-849C-8718A4E7B0D5}"/>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10937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8" grpId="0" animBg="1"/>
      <p:bldP spid="20" grpId="0" animBg="1"/>
      <p:bldP spid="22" grpId="0" animBg="1"/>
      <p:bldP spid="24" grpId="0" animBg="1"/>
      <p:bldP spid="25" grpId="0" animBg="1"/>
      <p:bldP spid="32"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44E198-26A2-EE0F-7068-D055BE4B1557}"/>
              </a:ext>
            </a:extLst>
          </p:cNvPr>
          <p:cNvSpPr txBox="1"/>
          <p:nvPr/>
        </p:nvSpPr>
        <p:spPr>
          <a:xfrm>
            <a:off x="567296" y="1275068"/>
            <a:ext cx="8132163" cy="461665"/>
          </a:xfrm>
          <a:prstGeom prst="rect">
            <a:avLst/>
          </a:prstGeom>
          <a:noFill/>
        </p:spPr>
        <p:txBody>
          <a:bodyPr wrap="none" rtlCol="0">
            <a:spAutoFit/>
          </a:bodyPr>
          <a:lstStyle/>
          <a:p>
            <a:r>
              <a:rPr lang="en-US" altLang="zh-CN" sz="2400" b="1" dirty="0"/>
              <a:t>1.Estimating Joint Distributions with the </a:t>
            </a:r>
            <a:r>
              <a:rPr lang="en-US" altLang="zh-CN" sz="2400" b="1" dirty="0">
                <a:solidFill>
                  <a:schemeClr val="accent2"/>
                </a:solidFill>
              </a:rPr>
              <a:t>EM Algorithm</a:t>
            </a:r>
            <a:endParaRPr lang="zh-CN" altLang="en-US" sz="2400" b="1" dirty="0">
              <a:solidFill>
                <a:schemeClr val="accent2"/>
              </a:solidFill>
            </a:endParaRPr>
          </a:p>
        </p:txBody>
      </p:sp>
      <p:sp>
        <p:nvSpPr>
          <p:cNvPr id="21" name="文本框 20">
            <a:extLst>
              <a:ext uri="{FF2B5EF4-FFF2-40B4-BE49-F238E27FC236}">
                <a16:creationId xmlns:a16="http://schemas.microsoft.com/office/drawing/2014/main" id="{79620C8B-BF53-3499-6BF0-49BD419951B3}"/>
              </a:ext>
            </a:extLst>
          </p:cNvPr>
          <p:cNvSpPr txBox="1"/>
          <p:nvPr/>
        </p:nvSpPr>
        <p:spPr>
          <a:xfrm>
            <a:off x="567296" y="1779719"/>
            <a:ext cx="11251798" cy="873957"/>
          </a:xfrm>
          <a:prstGeom prst="rect">
            <a:avLst/>
          </a:prstGeom>
          <a:noFill/>
        </p:spPr>
        <p:txBody>
          <a:bodyPr wrap="none" rtlCol="0">
            <a:spAutoFit/>
          </a:bodyPr>
          <a:lstStyle/>
          <a:p>
            <a:pPr>
              <a:lnSpc>
                <a:spcPct val="150000"/>
              </a:lnSpc>
            </a:pPr>
            <a:r>
              <a:rPr lang="en-US" altLang="zh-CN" dirty="0"/>
              <a:t>EM</a:t>
            </a:r>
            <a:r>
              <a:rPr lang="zh-CN" altLang="en-US" dirty="0"/>
              <a:t>（</a:t>
            </a:r>
            <a:r>
              <a:rPr lang="en-US" altLang="zh-CN" dirty="0"/>
              <a:t>Expectation-maximization</a:t>
            </a:r>
            <a:r>
              <a:rPr lang="zh-CN" altLang="en-US" dirty="0"/>
              <a:t>）：是在</a:t>
            </a:r>
            <a:r>
              <a:rPr lang="zh-CN" altLang="en-US" dirty="0">
                <a:solidFill>
                  <a:schemeClr val="accent2"/>
                </a:solidFill>
              </a:rPr>
              <a:t>数据缺失</a:t>
            </a:r>
            <a:r>
              <a:rPr lang="zh-CN" altLang="en-US" dirty="0"/>
              <a:t>或</a:t>
            </a:r>
            <a:r>
              <a:rPr lang="zh-CN" altLang="en-US" dirty="0">
                <a:solidFill>
                  <a:schemeClr val="accent2"/>
                </a:solidFill>
              </a:rPr>
              <a:t>不完整</a:t>
            </a:r>
            <a:r>
              <a:rPr lang="zh-CN" altLang="en-US" dirty="0"/>
              <a:t>的情况下获得最大似然估计（</a:t>
            </a:r>
            <a:r>
              <a:rPr lang="en-US" altLang="zh-CN" dirty="0"/>
              <a:t>MLE</a:t>
            </a:r>
            <a:r>
              <a:rPr lang="zh-CN" altLang="en-US" dirty="0"/>
              <a:t>）的常用方法。</a:t>
            </a:r>
            <a:endParaRPr lang="en-US" altLang="zh-CN" dirty="0"/>
          </a:p>
          <a:p>
            <a:pPr>
              <a:lnSpc>
                <a:spcPct val="150000"/>
              </a:lnSpc>
            </a:pPr>
            <a:r>
              <a:rPr lang="zh-CN" altLang="en-US" dirty="0"/>
              <a:t>                                                         适用于未观察到（缺失）真值且仅收集其噪声表示的</a:t>
            </a:r>
            <a:r>
              <a:rPr lang="en-US" altLang="zh-CN" dirty="0"/>
              <a:t>RAPPOR</a:t>
            </a:r>
            <a:r>
              <a:rPr lang="zh-CN" altLang="en-US" dirty="0"/>
              <a:t>应用。</a:t>
            </a:r>
          </a:p>
        </p:txBody>
      </p:sp>
      <p:sp>
        <p:nvSpPr>
          <p:cNvPr id="24" name="文本框 23">
            <a:extLst>
              <a:ext uri="{FF2B5EF4-FFF2-40B4-BE49-F238E27FC236}">
                <a16:creationId xmlns:a16="http://schemas.microsoft.com/office/drawing/2014/main" id="{EB297EB4-F0CE-56DA-F37C-2C0EE8E32D4E}"/>
              </a:ext>
            </a:extLst>
          </p:cNvPr>
          <p:cNvSpPr txBox="1"/>
          <p:nvPr/>
        </p:nvSpPr>
        <p:spPr>
          <a:xfrm>
            <a:off x="567296" y="4659749"/>
            <a:ext cx="1569660" cy="369332"/>
          </a:xfrm>
          <a:prstGeom prst="rect">
            <a:avLst/>
          </a:prstGeom>
          <a:noFill/>
        </p:spPr>
        <p:txBody>
          <a:bodyPr wrap="none" rtlCol="0">
            <a:spAutoFit/>
          </a:bodyPr>
          <a:lstStyle/>
          <a:p>
            <a:r>
              <a:rPr lang="zh-CN" altLang="en-US" b="1" dirty="0"/>
              <a:t>贝叶斯定理：</a:t>
            </a:r>
          </a:p>
        </p:txBody>
      </p:sp>
      <p:pic>
        <p:nvPicPr>
          <p:cNvPr id="44" name="图片 43">
            <a:extLst>
              <a:ext uri="{FF2B5EF4-FFF2-40B4-BE49-F238E27FC236}">
                <a16:creationId xmlns:a16="http://schemas.microsoft.com/office/drawing/2014/main" id="{A985759A-14F5-393E-C1BE-2DEA1D57B8AF}"/>
              </a:ext>
            </a:extLst>
          </p:cNvPr>
          <p:cNvPicPr>
            <a:picLocks noChangeAspect="1"/>
          </p:cNvPicPr>
          <p:nvPr/>
        </p:nvPicPr>
        <p:blipFill>
          <a:blip r:embed="rId2"/>
          <a:stretch>
            <a:fillRect/>
          </a:stretch>
        </p:blipFill>
        <p:spPr>
          <a:xfrm>
            <a:off x="5861849" y="4488961"/>
            <a:ext cx="5289822" cy="908097"/>
          </a:xfrm>
          <a:prstGeom prst="rect">
            <a:avLst/>
          </a:prstGeom>
        </p:spPr>
      </p:pic>
      <p:pic>
        <p:nvPicPr>
          <p:cNvPr id="46" name="图片 45">
            <a:extLst>
              <a:ext uri="{FF2B5EF4-FFF2-40B4-BE49-F238E27FC236}">
                <a16:creationId xmlns:a16="http://schemas.microsoft.com/office/drawing/2014/main" id="{F1B27659-1F25-0029-4EB7-D99A2C994DD1}"/>
              </a:ext>
            </a:extLst>
          </p:cNvPr>
          <p:cNvPicPr>
            <a:picLocks noChangeAspect="1"/>
          </p:cNvPicPr>
          <p:nvPr/>
        </p:nvPicPr>
        <p:blipFill>
          <a:blip r:embed="rId3"/>
          <a:stretch>
            <a:fillRect/>
          </a:stretch>
        </p:blipFill>
        <p:spPr>
          <a:xfrm>
            <a:off x="2248388" y="4291772"/>
            <a:ext cx="2870028" cy="1105286"/>
          </a:xfrm>
          <a:prstGeom prst="rect">
            <a:avLst/>
          </a:prstGeom>
        </p:spPr>
      </p:pic>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7572E089-5E52-DAE8-B25A-C9885CED0F5D}"/>
                  </a:ext>
                </a:extLst>
              </p:cNvPr>
              <p:cNvSpPr txBox="1"/>
              <p:nvPr/>
            </p:nvSpPr>
            <p:spPr>
              <a:xfrm>
                <a:off x="5861849" y="5975862"/>
                <a:ext cx="4013406" cy="369332"/>
              </a:xfrm>
              <a:prstGeom prst="rect">
                <a:avLst/>
              </a:prstGeom>
              <a:noFill/>
            </p:spPr>
            <p:txBody>
              <a:bodyPr wrap="none" rtlCol="0">
                <a:spAutoFit/>
              </a:bodyPr>
              <a:lstStyle/>
              <a:p>
                <a:r>
                  <a:rPr lang="zh-CN" altLang="en-US" dirty="0"/>
                  <a:t>其中</a:t>
                </a:r>
                <a14:m>
                  <m:oMath xmlns:m="http://schemas.openxmlformats.org/officeDocument/2006/math">
                    <m:r>
                      <a:rPr lang="en-US" altLang="zh-CN" i="1" dirty="0" smtClean="0">
                        <a:latin typeface="Cambria Math" panose="02040503050406030204" pitchFamily="18" charset="0"/>
                      </a:rPr>
                      <m:t>𝑝𝑖𝑗</m:t>
                    </m:r>
                  </m:oMath>
                </a14:m>
                <a:r>
                  <a:rPr lang="zh-CN" altLang="en-US" dirty="0"/>
                  <a:t>是</a:t>
                </a:r>
                <a:r>
                  <a:rPr lang="en-US" altLang="zh-CN" dirty="0"/>
                  <a:t>X</a:t>
                </a:r>
                <a:r>
                  <a:rPr lang="zh-CN" altLang="en-US" dirty="0"/>
                  <a:t>和</a:t>
                </a:r>
                <a:r>
                  <a:rPr lang="en-US" altLang="zh-CN" dirty="0"/>
                  <a:t>Y</a:t>
                </a:r>
                <a:r>
                  <a:rPr lang="zh-CN" altLang="en-US" dirty="0"/>
                  <a:t>的真实联合分布概率。</a:t>
                </a:r>
              </a:p>
            </p:txBody>
          </p:sp>
        </mc:Choice>
        <mc:Fallback>
          <p:sp>
            <p:nvSpPr>
              <p:cNvPr id="47" name="文本框 46">
                <a:extLst>
                  <a:ext uri="{FF2B5EF4-FFF2-40B4-BE49-F238E27FC236}">
                    <a16:creationId xmlns:a16="http://schemas.microsoft.com/office/drawing/2014/main" id="{7572E089-5E52-DAE8-B25A-C9885CED0F5D}"/>
                  </a:ext>
                </a:extLst>
              </p:cNvPr>
              <p:cNvSpPr txBox="1">
                <a:spLocks noRot="1" noChangeAspect="1" noMove="1" noResize="1" noEditPoints="1" noAdjustHandles="1" noChangeArrowheads="1" noChangeShapeType="1" noTextEdit="1"/>
              </p:cNvSpPr>
              <p:nvPr/>
            </p:nvSpPr>
            <p:spPr>
              <a:xfrm>
                <a:off x="5861849" y="5975862"/>
                <a:ext cx="4013406" cy="369332"/>
              </a:xfrm>
              <a:prstGeom prst="rect">
                <a:avLst/>
              </a:prstGeom>
              <a:blipFill>
                <a:blip r:embed="rId4"/>
                <a:stretch>
                  <a:fillRect l="-1368" t="-8197" r="-760" b="-24590"/>
                </a:stretch>
              </a:blipFill>
            </p:spPr>
            <p:txBody>
              <a:bodyPr/>
              <a:lstStyle/>
              <a:p>
                <a:r>
                  <a:rPr lang="zh-CN" altLang="en-US">
                    <a:noFill/>
                  </a:rPr>
                  <a:t> </a:t>
                </a:r>
              </a:p>
            </p:txBody>
          </p:sp>
        </mc:Fallback>
      </mc:AlternateContent>
      <p:sp>
        <p:nvSpPr>
          <p:cNvPr id="48" name="文本框 21">
            <a:extLst>
              <a:ext uri="{FF2B5EF4-FFF2-40B4-BE49-F238E27FC236}">
                <a16:creationId xmlns:a16="http://schemas.microsoft.com/office/drawing/2014/main" id="{B05F3D9B-7CE3-8FCD-A0C4-52D133BBF32A}"/>
              </a:ext>
            </a:extLst>
          </p:cNvPr>
          <p:cNvSpPr txBox="1"/>
          <p:nvPr/>
        </p:nvSpPr>
        <p:spPr>
          <a:xfrm>
            <a:off x="571851" y="2696662"/>
            <a:ext cx="11025573" cy="17049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t>最大期望算法</a:t>
            </a:r>
            <a:r>
              <a:rPr lang="en-US" altLang="zh-CN" dirty="0"/>
              <a:t>(EM)</a:t>
            </a:r>
            <a:r>
              <a:rPr lang="zh-CN" altLang="en-US" dirty="0"/>
              <a:t>经过两个步骤交替进行计算：</a:t>
            </a:r>
            <a:endParaRPr lang="en-US" altLang="zh-CN" dirty="0"/>
          </a:p>
          <a:p>
            <a:pPr>
              <a:lnSpc>
                <a:spcPct val="150000"/>
              </a:lnSpc>
            </a:pPr>
            <a:r>
              <a:rPr lang="en-US" altLang="zh-CN" dirty="0">
                <a:solidFill>
                  <a:schemeClr val="accent2"/>
                </a:solidFill>
              </a:rPr>
              <a:t>E-step</a:t>
            </a:r>
            <a:r>
              <a:rPr lang="en-US" altLang="zh-CN" dirty="0"/>
              <a:t>:</a:t>
            </a:r>
            <a:r>
              <a:rPr lang="zh-CN" altLang="en-US" dirty="0"/>
              <a:t>计算期望。利用对隐藏变量的现有估计值，计算其最大似然估计值；</a:t>
            </a:r>
            <a:endParaRPr lang="en-US" altLang="zh-CN" dirty="0"/>
          </a:p>
          <a:p>
            <a:pPr>
              <a:lnSpc>
                <a:spcPct val="150000"/>
              </a:lnSpc>
            </a:pPr>
            <a:r>
              <a:rPr lang="en-US" altLang="zh-CN" dirty="0">
                <a:solidFill>
                  <a:schemeClr val="accent2"/>
                </a:solidFill>
              </a:rPr>
              <a:t>M-step</a:t>
            </a:r>
            <a:r>
              <a:rPr lang="en-US" altLang="zh-CN" dirty="0"/>
              <a:t>:</a:t>
            </a:r>
            <a:r>
              <a:rPr lang="zh-CN" altLang="en-US" dirty="0"/>
              <a:t>最大化。最大化在</a:t>
            </a:r>
            <a:r>
              <a:rPr lang="en-US" altLang="zh-CN" dirty="0"/>
              <a:t>E</a:t>
            </a:r>
            <a:r>
              <a:rPr lang="zh-CN" altLang="en-US" dirty="0"/>
              <a:t>步上求得的最大似然值来计算参数的值。</a:t>
            </a:r>
            <a:r>
              <a:rPr lang="en-US" altLang="zh-CN" dirty="0"/>
              <a:t>M</a:t>
            </a:r>
            <a:r>
              <a:rPr lang="zh-CN" altLang="en-US" dirty="0"/>
              <a:t>步上找到的参数估计值被用于下一个</a:t>
            </a:r>
            <a:r>
              <a:rPr lang="en-US" altLang="zh-CN" dirty="0"/>
              <a:t>E</a:t>
            </a:r>
            <a:r>
              <a:rPr lang="zh-CN" altLang="en-US" dirty="0"/>
              <a:t>步计算中，这个过程不断交替进行。</a:t>
            </a:r>
          </a:p>
        </p:txBody>
      </p:sp>
      <p:sp>
        <p:nvSpPr>
          <p:cNvPr id="49" name="箭头: 右 48">
            <a:extLst>
              <a:ext uri="{FF2B5EF4-FFF2-40B4-BE49-F238E27FC236}">
                <a16:creationId xmlns:a16="http://schemas.microsoft.com/office/drawing/2014/main" id="{AFCC0CE8-C978-4452-B072-882DDC1A90F4}"/>
              </a:ext>
            </a:extLst>
          </p:cNvPr>
          <p:cNvSpPr/>
          <p:nvPr/>
        </p:nvSpPr>
        <p:spPr>
          <a:xfrm>
            <a:off x="5214787" y="4700693"/>
            <a:ext cx="535630" cy="225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20BA31E-D510-C01E-9292-C0468710E2B4}"/>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1190052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48" grpId="0"/>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3200" b="1" i="0" u="none" strike="noStrike" kern="1200" cap="none" spc="0" normalizeH="0" baseline="0" noProof="0" dirty="0">
              <a:ln>
                <a:noFill/>
              </a:ln>
              <a:solidFill>
                <a:srgbClr val="394479"/>
              </a:solidFill>
              <a:effectLst/>
              <a:uLnTx/>
              <a:uFillTx/>
              <a:latin typeface="Microsoft YaHei"/>
              <a:ea typeface="Microsoft YaHei"/>
              <a:cs typeface="+mj-cs"/>
            </a:endParaRPr>
          </a:p>
        </p:txBody>
      </p:sp>
      <p:sp>
        <p:nvSpPr>
          <p:cNvPr id="3" name="文本框 2">
            <a:extLst>
              <a:ext uri="{FF2B5EF4-FFF2-40B4-BE49-F238E27FC236}">
                <a16:creationId xmlns:a16="http://schemas.microsoft.com/office/drawing/2014/main" id="{950362B5-6D14-D63D-34BB-D3999209DE5C}"/>
              </a:ext>
            </a:extLst>
          </p:cNvPr>
          <p:cNvSpPr txBox="1"/>
          <p:nvPr/>
        </p:nvSpPr>
        <p:spPr>
          <a:xfrm>
            <a:off x="853009" y="1155223"/>
            <a:ext cx="10667480" cy="646331"/>
          </a:xfrm>
          <a:prstGeom prst="rect">
            <a:avLst/>
          </a:prstGeom>
          <a:noFill/>
        </p:spPr>
        <p:txBody>
          <a:bodyPr wrap="square" rtlCol="0">
            <a:spAutoFit/>
          </a:bodyPr>
          <a:lstStyle/>
          <a:p>
            <a:r>
              <a:rPr lang="zh-CN" altLang="en-US" b="1" dirty="0"/>
              <a:t>隐私泄露问题：据</a:t>
            </a:r>
            <a:r>
              <a:rPr lang="en-US" altLang="zh-CN" b="1" dirty="0"/>
              <a:t>《</a:t>
            </a:r>
            <a:r>
              <a:rPr lang="zh-CN" altLang="en-US" b="1" dirty="0"/>
              <a:t>中国互联网络发展状况统计报告</a:t>
            </a:r>
            <a:r>
              <a:rPr lang="en-US" altLang="zh-CN" b="1" dirty="0"/>
              <a:t>》</a:t>
            </a:r>
            <a:r>
              <a:rPr lang="zh-CN" altLang="en-US" b="1" dirty="0"/>
              <a:t>显示，拒不完全统计，截至</a:t>
            </a:r>
            <a:r>
              <a:rPr lang="en-US" altLang="zh-CN" b="1" dirty="0"/>
              <a:t>2021</a:t>
            </a:r>
            <a:r>
              <a:rPr lang="zh-CN" altLang="en-US" b="1" dirty="0"/>
              <a:t>年</a:t>
            </a:r>
            <a:r>
              <a:rPr lang="en-US" altLang="zh-CN" b="1" dirty="0"/>
              <a:t>12</a:t>
            </a:r>
            <a:r>
              <a:rPr lang="zh-CN" altLang="en-US" b="1" dirty="0"/>
              <a:t>月，已有</a:t>
            </a:r>
            <a:r>
              <a:rPr lang="en-US" altLang="zh-CN" b="1" dirty="0"/>
              <a:t>22.1%</a:t>
            </a:r>
            <a:r>
              <a:rPr lang="zh-CN" altLang="en-US" b="1" dirty="0"/>
              <a:t>的网民遭遇过个人信息泄露。</a:t>
            </a:r>
          </a:p>
        </p:txBody>
      </p:sp>
      <p:sp>
        <p:nvSpPr>
          <p:cNvPr id="4" name="标题 1">
            <a:extLst>
              <a:ext uri="{FF2B5EF4-FFF2-40B4-BE49-F238E27FC236}">
                <a16:creationId xmlns:a16="http://schemas.microsoft.com/office/drawing/2014/main" id="{43F2805F-5B0B-0F6E-9918-DB7A15AD2C38}"/>
              </a:ext>
            </a:extLst>
          </p:cNvPr>
          <p:cNvSpPr>
            <a:spLocks noGrp="1"/>
          </p:cNvSpPr>
          <p:nvPr>
            <p:ph type="title"/>
          </p:nvPr>
        </p:nvSpPr>
        <p:spPr>
          <a:xfrm>
            <a:off x="665683" y="453542"/>
            <a:ext cx="10854805" cy="575158"/>
          </a:xfrm>
        </p:spPr>
        <p:txBody>
          <a:bodyPr>
            <a:normAutofit fontScale="90000"/>
          </a:bodyPr>
          <a:lstStyle/>
          <a:p>
            <a:r>
              <a:rPr lang="zh-CN" altLang="en-US" dirty="0"/>
              <a:t>一、背景介绍</a:t>
            </a:r>
          </a:p>
        </p:txBody>
      </p:sp>
      <p:sp>
        <p:nvSpPr>
          <p:cNvPr id="2" name="文本框 1">
            <a:extLst>
              <a:ext uri="{FF2B5EF4-FFF2-40B4-BE49-F238E27FC236}">
                <a16:creationId xmlns:a16="http://schemas.microsoft.com/office/drawing/2014/main" id="{E08C5BB4-59BD-FA48-2D88-8E123C54969E}"/>
              </a:ext>
            </a:extLst>
          </p:cNvPr>
          <p:cNvSpPr txBox="1"/>
          <p:nvPr/>
        </p:nvSpPr>
        <p:spPr>
          <a:xfrm>
            <a:off x="853009" y="1855705"/>
            <a:ext cx="9053830" cy="460375"/>
          </a:xfrm>
          <a:prstGeom prst="rect">
            <a:avLst/>
          </a:prstGeom>
          <a:noFill/>
        </p:spPr>
        <p:txBody>
          <a:bodyPr wrap="square" rtlCol="0" anchor="t">
            <a:spAutoFit/>
          </a:bodyPr>
          <a:lstStyle/>
          <a:p>
            <a:r>
              <a:rPr lang="en-US" altLang="zh-CN" sz="2400" b="1" dirty="0"/>
              <a:t>1997</a:t>
            </a:r>
            <a:r>
              <a:rPr lang="zh-CN" altLang="en-US" sz="2400" b="1" dirty="0"/>
              <a:t>年美国马萨诸塞州隐私泄露事件：</a:t>
            </a:r>
            <a:r>
              <a:rPr lang="zh-CN" altLang="en-US" sz="2400" b="1" dirty="0">
                <a:solidFill>
                  <a:srgbClr val="FF0000"/>
                </a:solidFill>
              </a:rPr>
              <a:t>州长的医疗记录被泄露</a:t>
            </a:r>
          </a:p>
        </p:txBody>
      </p:sp>
      <p:graphicFrame>
        <p:nvGraphicFramePr>
          <p:cNvPr id="6" name="表格 5">
            <a:extLst>
              <a:ext uri="{FF2B5EF4-FFF2-40B4-BE49-F238E27FC236}">
                <a16:creationId xmlns:a16="http://schemas.microsoft.com/office/drawing/2014/main" id="{8CAC039B-42B4-7994-F02E-CE8DD2ECABD0}"/>
              </a:ext>
            </a:extLst>
          </p:cNvPr>
          <p:cNvGraphicFramePr/>
          <p:nvPr>
            <p:custDataLst>
              <p:tags r:id="rId1"/>
            </p:custDataLst>
            <p:extLst>
              <p:ext uri="{D42A27DB-BD31-4B8C-83A1-F6EECF244321}">
                <p14:modId xmlns:p14="http://schemas.microsoft.com/office/powerpoint/2010/main" val="3380543645"/>
              </p:ext>
            </p:extLst>
          </p:nvPr>
        </p:nvGraphicFramePr>
        <p:xfrm>
          <a:off x="962736" y="2464369"/>
          <a:ext cx="3565373" cy="2318529"/>
        </p:xfrm>
        <a:graphic>
          <a:graphicData uri="http://schemas.openxmlformats.org/drawingml/2006/table">
            <a:tbl>
              <a:tblPr firstRow="1" bandRow="1">
                <a:tableStyleId>{5C22544A-7EE6-4342-B048-85BDC9FD1C3A}</a:tableStyleId>
              </a:tblPr>
              <a:tblGrid>
                <a:gridCol w="718615">
                  <a:extLst>
                    <a:ext uri="{9D8B030D-6E8A-4147-A177-3AD203B41FA5}">
                      <a16:colId xmlns:a16="http://schemas.microsoft.com/office/drawing/2014/main" val="20000"/>
                    </a:ext>
                  </a:extLst>
                </a:gridCol>
                <a:gridCol w="1223364">
                  <a:extLst>
                    <a:ext uri="{9D8B030D-6E8A-4147-A177-3AD203B41FA5}">
                      <a16:colId xmlns:a16="http://schemas.microsoft.com/office/drawing/2014/main" val="20001"/>
                    </a:ext>
                  </a:extLst>
                </a:gridCol>
                <a:gridCol w="712520">
                  <a:extLst>
                    <a:ext uri="{9D8B030D-6E8A-4147-A177-3AD203B41FA5}">
                      <a16:colId xmlns:a16="http://schemas.microsoft.com/office/drawing/2014/main" val="20002"/>
                    </a:ext>
                  </a:extLst>
                </a:gridCol>
                <a:gridCol w="910874">
                  <a:extLst>
                    <a:ext uri="{9D8B030D-6E8A-4147-A177-3AD203B41FA5}">
                      <a16:colId xmlns:a16="http://schemas.microsoft.com/office/drawing/2014/main" val="20003"/>
                    </a:ext>
                  </a:extLst>
                </a:gridCol>
              </a:tblGrid>
              <a:tr h="294449">
                <a:tc gridSpan="4">
                  <a:txBody>
                    <a:bodyPr/>
                    <a:lstStyle/>
                    <a:p>
                      <a:pPr algn="ctr">
                        <a:buNone/>
                      </a:pPr>
                      <a:r>
                        <a:rPr lang="zh-CN" altLang="en-US" sz="1400" dirty="0"/>
                        <a:t>公开选举信息</a:t>
                      </a:r>
                    </a:p>
                  </a:txBody>
                  <a:tcPr anchor="ctr"/>
                </a:tc>
                <a:tc hMerge="1">
                  <a:txBody>
                    <a:bodyPr/>
                    <a:lstStyle/>
                    <a:p>
                      <a:endParaRPr lang="zh-CN"/>
                    </a:p>
                  </a:txBody>
                  <a:tcPr anchor="ctr"/>
                </a:tc>
                <a:tc hMerge="1">
                  <a:txBody>
                    <a:bodyPr/>
                    <a:lstStyle/>
                    <a:p>
                      <a:endParaRPr lang="zh-CN"/>
                    </a:p>
                  </a:txBody>
                  <a:tcPr anchor="ctr"/>
                </a:tc>
                <a:tc hMerge="1">
                  <a:txBody>
                    <a:bodyPr/>
                    <a:lstStyle/>
                    <a:p>
                      <a:endParaRPr lang="zh-CN"/>
                    </a:p>
                  </a:txBody>
                  <a:tcPr anchor="ctr"/>
                </a:tc>
                <a:extLst>
                  <a:ext uri="{0D108BD9-81ED-4DB2-BD59-A6C34878D82A}">
                    <a16:rowId xmlns:a16="http://schemas.microsoft.com/office/drawing/2014/main" val="10000"/>
                  </a:ext>
                </a:extLst>
              </a:tr>
              <a:tr h="294449">
                <a:tc>
                  <a:txBody>
                    <a:bodyPr/>
                    <a:lstStyle/>
                    <a:p>
                      <a:pPr algn="ctr">
                        <a:buNone/>
                      </a:pPr>
                      <a:r>
                        <a:rPr lang="zh-CN" altLang="en-US" sz="1400"/>
                        <a:t>姓名</a:t>
                      </a:r>
                    </a:p>
                  </a:txBody>
                  <a:tcPr anchor="ctr"/>
                </a:tc>
                <a:tc>
                  <a:txBody>
                    <a:bodyPr/>
                    <a:lstStyle/>
                    <a:p>
                      <a:pPr algn="ctr">
                        <a:buNone/>
                      </a:pPr>
                      <a:r>
                        <a:rPr lang="zh-CN" altLang="en-US" sz="1400" dirty="0"/>
                        <a:t>生日</a:t>
                      </a:r>
                    </a:p>
                  </a:txBody>
                  <a:tcPr anchor="ctr"/>
                </a:tc>
                <a:tc>
                  <a:txBody>
                    <a:bodyPr/>
                    <a:lstStyle/>
                    <a:p>
                      <a:pPr algn="ctr">
                        <a:buNone/>
                      </a:pPr>
                      <a:r>
                        <a:rPr lang="zh-CN" altLang="en-US" sz="1400" dirty="0"/>
                        <a:t>性别</a:t>
                      </a:r>
                    </a:p>
                  </a:txBody>
                  <a:tcPr anchor="ctr"/>
                </a:tc>
                <a:tc>
                  <a:txBody>
                    <a:bodyPr/>
                    <a:lstStyle/>
                    <a:p>
                      <a:pPr algn="ctr">
                        <a:buNone/>
                      </a:pPr>
                      <a:r>
                        <a:rPr lang="zh-CN" altLang="en-US" sz="1400" dirty="0"/>
                        <a:t>邮编</a:t>
                      </a:r>
                    </a:p>
                  </a:txBody>
                  <a:tcPr anchor="ctr"/>
                </a:tc>
                <a:extLst>
                  <a:ext uri="{0D108BD9-81ED-4DB2-BD59-A6C34878D82A}">
                    <a16:rowId xmlns:a16="http://schemas.microsoft.com/office/drawing/2014/main" val="10001"/>
                  </a:ext>
                </a:extLst>
              </a:tr>
              <a:tr h="427871">
                <a:tc>
                  <a:txBody>
                    <a:bodyPr/>
                    <a:lstStyle/>
                    <a:p>
                      <a:pPr algn="ctr">
                        <a:buNone/>
                      </a:pPr>
                      <a:r>
                        <a:rPr lang="zh-CN" altLang="en-US" sz="1400"/>
                        <a:t>小</a:t>
                      </a:r>
                      <a:r>
                        <a:rPr lang="en-US" altLang="zh-CN" sz="1400"/>
                        <a:t>A</a:t>
                      </a:r>
                    </a:p>
                  </a:txBody>
                  <a:tcPr anchor="ctr"/>
                </a:tc>
                <a:tc>
                  <a:txBody>
                    <a:bodyPr/>
                    <a:lstStyle/>
                    <a:p>
                      <a:pPr algn="ctr">
                        <a:buNone/>
                      </a:pPr>
                      <a:r>
                        <a:rPr lang="en-US" altLang="zh-CN" sz="1400"/>
                        <a:t>1960/01/01</a:t>
                      </a:r>
                      <a:endParaRPr lang="zh-CN" altLang="en-US" sz="1400"/>
                    </a:p>
                  </a:txBody>
                  <a:tcPr anchor="ctr"/>
                </a:tc>
                <a:tc>
                  <a:txBody>
                    <a:bodyPr/>
                    <a:lstStyle/>
                    <a:p>
                      <a:pPr algn="ctr">
                        <a:buNone/>
                      </a:pPr>
                      <a:r>
                        <a:rPr lang="zh-CN" altLang="en-US" sz="1400"/>
                        <a:t>女</a:t>
                      </a:r>
                    </a:p>
                  </a:txBody>
                  <a:tcPr anchor="ctr"/>
                </a:tc>
                <a:tc>
                  <a:txBody>
                    <a:bodyPr/>
                    <a:lstStyle/>
                    <a:p>
                      <a:pPr algn="ctr">
                        <a:buNone/>
                      </a:pPr>
                      <a:r>
                        <a:rPr lang="en-US" altLang="zh-CN" sz="1400" dirty="0"/>
                        <a:t>10000</a:t>
                      </a:r>
                    </a:p>
                  </a:txBody>
                  <a:tcPr anchor="ctr"/>
                </a:tc>
                <a:extLst>
                  <a:ext uri="{0D108BD9-81ED-4DB2-BD59-A6C34878D82A}">
                    <a16:rowId xmlns:a16="http://schemas.microsoft.com/office/drawing/2014/main" val="10002"/>
                  </a:ext>
                </a:extLst>
              </a:tr>
              <a:tr h="426849">
                <a:tc>
                  <a:txBody>
                    <a:bodyPr/>
                    <a:lstStyle/>
                    <a:p>
                      <a:pPr algn="ctr">
                        <a:buNone/>
                      </a:pPr>
                      <a:r>
                        <a:rPr lang="zh-CN" altLang="en-US" sz="1400"/>
                        <a:t>小</a:t>
                      </a:r>
                      <a:r>
                        <a:rPr lang="en-US" altLang="zh-CN" sz="1400"/>
                        <a:t>B</a:t>
                      </a:r>
                    </a:p>
                  </a:txBody>
                  <a:tcPr anchor="ctr"/>
                </a:tc>
                <a:tc>
                  <a:txBody>
                    <a:bodyPr/>
                    <a:lstStyle/>
                    <a:p>
                      <a:pPr algn="ctr">
                        <a:buNone/>
                      </a:pPr>
                      <a:r>
                        <a:rPr lang="en-US" altLang="zh-CN" sz="1400"/>
                        <a:t>1965/02/02</a:t>
                      </a:r>
                    </a:p>
                  </a:txBody>
                  <a:tcPr anchor="ctr"/>
                </a:tc>
                <a:tc>
                  <a:txBody>
                    <a:bodyPr/>
                    <a:lstStyle/>
                    <a:p>
                      <a:pPr algn="ctr">
                        <a:buNone/>
                      </a:pPr>
                      <a:r>
                        <a:rPr lang="zh-CN" altLang="en-US" sz="1400"/>
                        <a:t>男</a:t>
                      </a:r>
                    </a:p>
                  </a:txBody>
                  <a:tcPr anchor="ctr"/>
                </a:tc>
                <a:tc>
                  <a:txBody>
                    <a:bodyPr/>
                    <a:lstStyle/>
                    <a:p>
                      <a:pPr algn="ctr">
                        <a:buNone/>
                      </a:pPr>
                      <a:r>
                        <a:rPr lang="en-US" altLang="zh-CN" sz="1400" dirty="0"/>
                        <a:t>20000</a:t>
                      </a:r>
                    </a:p>
                  </a:txBody>
                  <a:tcPr anchor="ctr"/>
                </a:tc>
                <a:extLst>
                  <a:ext uri="{0D108BD9-81ED-4DB2-BD59-A6C34878D82A}">
                    <a16:rowId xmlns:a16="http://schemas.microsoft.com/office/drawing/2014/main" val="10003"/>
                  </a:ext>
                </a:extLst>
              </a:tr>
              <a:tr h="427360">
                <a:tc>
                  <a:txBody>
                    <a:bodyPr/>
                    <a:lstStyle/>
                    <a:p>
                      <a:pPr algn="ctr">
                        <a:buNone/>
                      </a:pPr>
                      <a:r>
                        <a:rPr lang="zh-CN" altLang="en-US" sz="1400"/>
                        <a:t>小</a:t>
                      </a:r>
                      <a:r>
                        <a:rPr lang="en-US" altLang="zh-CN" sz="1400"/>
                        <a:t>C</a:t>
                      </a:r>
                    </a:p>
                  </a:txBody>
                  <a:tcPr anchor="ctr"/>
                </a:tc>
                <a:tc>
                  <a:txBody>
                    <a:bodyPr/>
                    <a:lstStyle/>
                    <a:p>
                      <a:pPr algn="ctr">
                        <a:buNone/>
                      </a:pPr>
                      <a:r>
                        <a:rPr lang="en-US" altLang="zh-CN" sz="1400"/>
                        <a:t>1970/03/03</a:t>
                      </a:r>
                    </a:p>
                  </a:txBody>
                  <a:tcPr anchor="ctr"/>
                </a:tc>
                <a:tc>
                  <a:txBody>
                    <a:bodyPr/>
                    <a:lstStyle/>
                    <a:p>
                      <a:pPr algn="ctr">
                        <a:buNone/>
                      </a:pPr>
                      <a:r>
                        <a:rPr lang="zh-CN" altLang="en-US" sz="1400"/>
                        <a:t>女</a:t>
                      </a:r>
                    </a:p>
                  </a:txBody>
                  <a:tcPr anchor="ctr"/>
                </a:tc>
                <a:tc>
                  <a:txBody>
                    <a:bodyPr/>
                    <a:lstStyle/>
                    <a:p>
                      <a:pPr algn="ctr">
                        <a:buNone/>
                      </a:pPr>
                      <a:r>
                        <a:rPr lang="en-US" altLang="zh-CN" sz="1400" dirty="0"/>
                        <a:t>30000</a:t>
                      </a:r>
                    </a:p>
                  </a:txBody>
                  <a:tcPr anchor="ctr"/>
                </a:tc>
                <a:extLst>
                  <a:ext uri="{0D108BD9-81ED-4DB2-BD59-A6C34878D82A}">
                    <a16:rowId xmlns:a16="http://schemas.microsoft.com/office/drawing/2014/main" val="10004"/>
                  </a:ext>
                </a:extLst>
              </a:tr>
              <a:tr h="426849">
                <a:tc>
                  <a:txBody>
                    <a:bodyPr/>
                    <a:lstStyle/>
                    <a:p>
                      <a:pPr algn="ctr">
                        <a:buNone/>
                      </a:pPr>
                      <a:r>
                        <a:rPr lang="zh-CN" altLang="en-US" sz="1400"/>
                        <a:t>小</a:t>
                      </a:r>
                      <a:r>
                        <a:rPr lang="en-US" altLang="zh-CN" sz="1400"/>
                        <a:t>D</a:t>
                      </a:r>
                    </a:p>
                  </a:txBody>
                  <a:tcPr anchor="ctr"/>
                </a:tc>
                <a:tc>
                  <a:txBody>
                    <a:bodyPr/>
                    <a:lstStyle/>
                    <a:p>
                      <a:pPr algn="ctr">
                        <a:buNone/>
                      </a:pPr>
                      <a:r>
                        <a:rPr lang="en-US" altLang="zh-CN" sz="1400"/>
                        <a:t>1975/04/04</a:t>
                      </a:r>
                    </a:p>
                  </a:txBody>
                  <a:tcPr anchor="ctr"/>
                </a:tc>
                <a:tc>
                  <a:txBody>
                    <a:bodyPr/>
                    <a:lstStyle/>
                    <a:p>
                      <a:pPr algn="ctr">
                        <a:buNone/>
                      </a:pPr>
                      <a:r>
                        <a:rPr lang="zh-CN" altLang="en-US" sz="1400"/>
                        <a:t>男</a:t>
                      </a:r>
                    </a:p>
                  </a:txBody>
                  <a:tcPr anchor="ctr"/>
                </a:tc>
                <a:tc>
                  <a:txBody>
                    <a:bodyPr/>
                    <a:lstStyle/>
                    <a:p>
                      <a:pPr algn="ctr">
                        <a:buNone/>
                      </a:pPr>
                      <a:r>
                        <a:rPr lang="en-US" altLang="zh-CN" sz="1400" dirty="0"/>
                        <a:t>40000</a:t>
                      </a:r>
                    </a:p>
                  </a:txBody>
                  <a:tcPr anchor="ct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A03D938D-8FB6-E10F-2DB6-A0AAAB251241}"/>
              </a:ext>
            </a:extLst>
          </p:cNvPr>
          <p:cNvGraphicFramePr/>
          <p:nvPr>
            <p:custDataLst>
              <p:tags r:id="rId2"/>
            </p:custDataLst>
            <p:extLst>
              <p:ext uri="{D42A27DB-BD31-4B8C-83A1-F6EECF244321}">
                <p14:modId xmlns:p14="http://schemas.microsoft.com/office/powerpoint/2010/main" val="3311969608"/>
              </p:ext>
            </p:extLst>
          </p:nvPr>
        </p:nvGraphicFramePr>
        <p:xfrm>
          <a:off x="4878553" y="2464368"/>
          <a:ext cx="3565374" cy="2323784"/>
        </p:xfrm>
        <a:graphic>
          <a:graphicData uri="http://schemas.openxmlformats.org/drawingml/2006/table">
            <a:tbl>
              <a:tblPr firstRow="1" bandRow="1">
                <a:tableStyleId>{5C22544A-7EE6-4342-B048-85BDC9FD1C3A}</a:tableStyleId>
              </a:tblPr>
              <a:tblGrid>
                <a:gridCol w="1161448">
                  <a:extLst>
                    <a:ext uri="{9D8B030D-6E8A-4147-A177-3AD203B41FA5}">
                      <a16:colId xmlns:a16="http://schemas.microsoft.com/office/drawing/2014/main" val="20000"/>
                    </a:ext>
                  </a:extLst>
                </a:gridCol>
                <a:gridCol w="675261">
                  <a:extLst>
                    <a:ext uri="{9D8B030D-6E8A-4147-A177-3AD203B41FA5}">
                      <a16:colId xmlns:a16="http://schemas.microsoft.com/office/drawing/2014/main" val="20001"/>
                    </a:ext>
                  </a:extLst>
                </a:gridCol>
                <a:gridCol w="800941">
                  <a:extLst>
                    <a:ext uri="{9D8B030D-6E8A-4147-A177-3AD203B41FA5}">
                      <a16:colId xmlns:a16="http://schemas.microsoft.com/office/drawing/2014/main" val="20002"/>
                    </a:ext>
                  </a:extLst>
                </a:gridCol>
                <a:gridCol w="927724">
                  <a:extLst>
                    <a:ext uri="{9D8B030D-6E8A-4147-A177-3AD203B41FA5}">
                      <a16:colId xmlns:a16="http://schemas.microsoft.com/office/drawing/2014/main" val="20003"/>
                    </a:ext>
                  </a:extLst>
                </a:gridCol>
              </a:tblGrid>
              <a:tr h="302172">
                <a:tc gridSpan="4">
                  <a:txBody>
                    <a:bodyPr/>
                    <a:lstStyle/>
                    <a:p>
                      <a:pPr algn="ctr">
                        <a:buNone/>
                      </a:pPr>
                      <a:r>
                        <a:rPr lang="zh-CN" altLang="en-US" sz="1400" dirty="0">
                          <a:solidFill>
                            <a:srgbClr val="FF0000"/>
                          </a:solidFill>
                        </a:rPr>
                        <a:t>匿名化</a:t>
                      </a:r>
                      <a:r>
                        <a:rPr lang="zh-CN" altLang="en-US" sz="1400" dirty="0"/>
                        <a:t>医疗记录</a:t>
                      </a:r>
                    </a:p>
                  </a:txBody>
                  <a:tcPr anchor="ctr"/>
                </a:tc>
                <a:tc hMerge="1">
                  <a:txBody>
                    <a:bodyPr/>
                    <a:lstStyle/>
                    <a:p>
                      <a:endParaRPr lang="zh-CN"/>
                    </a:p>
                  </a:txBody>
                  <a:tcPr anchor="ctr"/>
                </a:tc>
                <a:tc hMerge="1">
                  <a:txBody>
                    <a:bodyPr/>
                    <a:lstStyle/>
                    <a:p>
                      <a:endParaRPr lang="zh-CN"/>
                    </a:p>
                  </a:txBody>
                  <a:tcPr anchor="ctr"/>
                </a:tc>
                <a:tc hMerge="1">
                  <a:txBody>
                    <a:bodyPr/>
                    <a:lstStyle/>
                    <a:p>
                      <a:endParaRPr lang="zh-CN"/>
                    </a:p>
                  </a:txBody>
                  <a:tcPr anchor="ctr"/>
                </a:tc>
                <a:extLst>
                  <a:ext uri="{0D108BD9-81ED-4DB2-BD59-A6C34878D82A}">
                    <a16:rowId xmlns:a16="http://schemas.microsoft.com/office/drawing/2014/main" val="10000"/>
                  </a:ext>
                </a:extLst>
              </a:tr>
              <a:tr h="302172">
                <a:tc>
                  <a:txBody>
                    <a:bodyPr/>
                    <a:lstStyle/>
                    <a:p>
                      <a:pPr algn="ctr">
                        <a:buNone/>
                      </a:pPr>
                      <a:r>
                        <a:rPr lang="zh-CN" altLang="en-US" sz="1400" dirty="0"/>
                        <a:t>生日</a:t>
                      </a:r>
                    </a:p>
                  </a:txBody>
                  <a:tcPr anchor="ctr"/>
                </a:tc>
                <a:tc>
                  <a:txBody>
                    <a:bodyPr/>
                    <a:lstStyle/>
                    <a:p>
                      <a:pPr algn="ctr">
                        <a:buNone/>
                      </a:pPr>
                      <a:r>
                        <a:rPr lang="zh-CN" altLang="en-US" sz="1400" dirty="0"/>
                        <a:t>性别</a:t>
                      </a:r>
                    </a:p>
                  </a:txBody>
                  <a:tcPr anchor="ctr"/>
                </a:tc>
                <a:tc>
                  <a:txBody>
                    <a:bodyPr/>
                    <a:lstStyle/>
                    <a:p>
                      <a:pPr algn="ctr">
                        <a:buNone/>
                      </a:pPr>
                      <a:r>
                        <a:rPr lang="zh-CN" altLang="en-US" sz="1400"/>
                        <a:t>邮编</a:t>
                      </a:r>
                    </a:p>
                  </a:txBody>
                  <a:tcPr anchor="ctr"/>
                </a:tc>
                <a:tc>
                  <a:txBody>
                    <a:bodyPr/>
                    <a:lstStyle/>
                    <a:p>
                      <a:pPr algn="ctr">
                        <a:buNone/>
                      </a:pPr>
                      <a:r>
                        <a:rPr lang="zh-CN" altLang="en-US" sz="1400"/>
                        <a:t>疾病</a:t>
                      </a:r>
                    </a:p>
                  </a:txBody>
                  <a:tcPr anchor="ctr"/>
                </a:tc>
                <a:extLst>
                  <a:ext uri="{0D108BD9-81ED-4DB2-BD59-A6C34878D82A}">
                    <a16:rowId xmlns:a16="http://schemas.microsoft.com/office/drawing/2014/main" val="10001"/>
                  </a:ext>
                </a:extLst>
              </a:tr>
              <a:tr h="428546">
                <a:tc>
                  <a:txBody>
                    <a:bodyPr/>
                    <a:lstStyle/>
                    <a:p>
                      <a:pPr algn="ctr">
                        <a:buNone/>
                      </a:pPr>
                      <a:r>
                        <a:rPr lang="en-US" altLang="zh-CN" sz="1400" dirty="0"/>
                        <a:t>1960/01/01</a:t>
                      </a:r>
                      <a:endParaRPr lang="zh-CN" altLang="en-US" sz="1400" dirty="0"/>
                    </a:p>
                  </a:txBody>
                  <a:tcPr anchor="ctr"/>
                </a:tc>
                <a:tc>
                  <a:txBody>
                    <a:bodyPr/>
                    <a:lstStyle/>
                    <a:p>
                      <a:pPr algn="ctr">
                        <a:buNone/>
                      </a:pPr>
                      <a:r>
                        <a:rPr lang="zh-CN" altLang="en-US" sz="1400" dirty="0"/>
                        <a:t>女</a:t>
                      </a:r>
                    </a:p>
                  </a:txBody>
                  <a:tcPr anchor="ctr"/>
                </a:tc>
                <a:tc>
                  <a:txBody>
                    <a:bodyPr/>
                    <a:lstStyle/>
                    <a:p>
                      <a:pPr algn="ctr">
                        <a:buNone/>
                      </a:pPr>
                      <a:r>
                        <a:rPr lang="en-US" altLang="zh-CN" sz="1400"/>
                        <a:t>10000</a:t>
                      </a:r>
                    </a:p>
                  </a:txBody>
                  <a:tcPr anchor="ctr"/>
                </a:tc>
                <a:tc>
                  <a:txBody>
                    <a:bodyPr/>
                    <a:lstStyle/>
                    <a:p>
                      <a:pPr algn="ctr">
                        <a:buNone/>
                      </a:pPr>
                      <a:r>
                        <a:rPr lang="zh-CN" altLang="en-US" sz="1400"/>
                        <a:t>流感</a:t>
                      </a:r>
                    </a:p>
                  </a:txBody>
                  <a:tcPr anchor="ctr"/>
                </a:tc>
                <a:extLst>
                  <a:ext uri="{0D108BD9-81ED-4DB2-BD59-A6C34878D82A}">
                    <a16:rowId xmlns:a16="http://schemas.microsoft.com/office/drawing/2014/main" val="10002"/>
                  </a:ext>
                </a:extLst>
              </a:tr>
              <a:tr h="428546">
                <a:tc>
                  <a:txBody>
                    <a:bodyPr/>
                    <a:lstStyle/>
                    <a:p>
                      <a:pPr algn="ctr">
                        <a:buNone/>
                      </a:pPr>
                      <a:r>
                        <a:rPr lang="en-US" altLang="zh-CN" sz="1400" dirty="0"/>
                        <a:t>1965/02/02</a:t>
                      </a:r>
                    </a:p>
                  </a:txBody>
                  <a:tcPr anchor="ctr"/>
                </a:tc>
                <a:tc>
                  <a:txBody>
                    <a:bodyPr/>
                    <a:lstStyle/>
                    <a:p>
                      <a:pPr algn="ctr">
                        <a:buNone/>
                      </a:pPr>
                      <a:r>
                        <a:rPr lang="zh-CN" altLang="en-US" sz="1400"/>
                        <a:t>男</a:t>
                      </a:r>
                    </a:p>
                  </a:txBody>
                  <a:tcPr anchor="ctr"/>
                </a:tc>
                <a:tc>
                  <a:txBody>
                    <a:bodyPr/>
                    <a:lstStyle/>
                    <a:p>
                      <a:pPr algn="ctr">
                        <a:buNone/>
                      </a:pPr>
                      <a:r>
                        <a:rPr lang="en-US" altLang="zh-CN" sz="1400" dirty="0"/>
                        <a:t>20000</a:t>
                      </a:r>
                    </a:p>
                  </a:txBody>
                  <a:tcPr anchor="ctr"/>
                </a:tc>
                <a:tc>
                  <a:txBody>
                    <a:bodyPr/>
                    <a:lstStyle/>
                    <a:p>
                      <a:pPr algn="ctr">
                        <a:buNone/>
                      </a:pPr>
                      <a:r>
                        <a:rPr lang="zh-CN" altLang="en-US" sz="1400"/>
                        <a:t>糖尿病</a:t>
                      </a:r>
                    </a:p>
                  </a:txBody>
                  <a:tcPr anchor="ctr"/>
                </a:tc>
                <a:extLst>
                  <a:ext uri="{0D108BD9-81ED-4DB2-BD59-A6C34878D82A}">
                    <a16:rowId xmlns:a16="http://schemas.microsoft.com/office/drawing/2014/main" val="10003"/>
                  </a:ext>
                </a:extLst>
              </a:tr>
              <a:tr h="428546">
                <a:tc>
                  <a:txBody>
                    <a:bodyPr/>
                    <a:lstStyle/>
                    <a:p>
                      <a:pPr algn="ctr">
                        <a:buNone/>
                      </a:pPr>
                      <a:r>
                        <a:rPr lang="en-US" altLang="zh-CN" sz="1400"/>
                        <a:t>1970/03/03</a:t>
                      </a:r>
                    </a:p>
                  </a:txBody>
                  <a:tcPr anchor="ctr"/>
                </a:tc>
                <a:tc>
                  <a:txBody>
                    <a:bodyPr/>
                    <a:lstStyle/>
                    <a:p>
                      <a:pPr algn="ctr">
                        <a:buNone/>
                      </a:pPr>
                      <a:r>
                        <a:rPr lang="zh-CN" altLang="en-US" sz="1400"/>
                        <a:t>女</a:t>
                      </a:r>
                    </a:p>
                  </a:txBody>
                  <a:tcPr anchor="ctr"/>
                </a:tc>
                <a:tc>
                  <a:txBody>
                    <a:bodyPr/>
                    <a:lstStyle/>
                    <a:p>
                      <a:pPr algn="ctr">
                        <a:buNone/>
                      </a:pPr>
                      <a:r>
                        <a:rPr lang="en-US" altLang="zh-CN" sz="1400" dirty="0"/>
                        <a:t>30000</a:t>
                      </a:r>
                    </a:p>
                  </a:txBody>
                  <a:tcPr anchor="ctr"/>
                </a:tc>
                <a:tc>
                  <a:txBody>
                    <a:bodyPr/>
                    <a:lstStyle/>
                    <a:p>
                      <a:pPr algn="ctr">
                        <a:buNone/>
                      </a:pPr>
                      <a:r>
                        <a:rPr lang="zh-CN" altLang="en-US" sz="1400"/>
                        <a:t>肺炎</a:t>
                      </a:r>
                    </a:p>
                  </a:txBody>
                  <a:tcPr anchor="ctr"/>
                </a:tc>
                <a:extLst>
                  <a:ext uri="{0D108BD9-81ED-4DB2-BD59-A6C34878D82A}">
                    <a16:rowId xmlns:a16="http://schemas.microsoft.com/office/drawing/2014/main" val="10004"/>
                  </a:ext>
                </a:extLst>
              </a:tr>
              <a:tr h="428546">
                <a:tc>
                  <a:txBody>
                    <a:bodyPr/>
                    <a:lstStyle/>
                    <a:p>
                      <a:pPr algn="ctr">
                        <a:buNone/>
                      </a:pPr>
                      <a:r>
                        <a:rPr lang="en-US" altLang="zh-CN" sz="1400"/>
                        <a:t>1975/04/04</a:t>
                      </a:r>
                    </a:p>
                  </a:txBody>
                  <a:tcPr anchor="ctr"/>
                </a:tc>
                <a:tc>
                  <a:txBody>
                    <a:bodyPr/>
                    <a:lstStyle/>
                    <a:p>
                      <a:pPr algn="ctr">
                        <a:buNone/>
                      </a:pPr>
                      <a:r>
                        <a:rPr lang="zh-CN" altLang="en-US" sz="1400"/>
                        <a:t>男</a:t>
                      </a:r>
                    </a:p>
                  </a:txBody>
                  <a:tcPr anchor="ctr"/>
                </a:tc>
                <a:tc>
                  <a:txBody>
                    <a:bodyPr/>
                    <a:lstStyle/>
                    <a:p>
                      <a:pPr algn="ctr">
                        <a:buNone/>
                      </a:pPr>
                      <a:r>
                        <a:rPr lang="en-US" altLang="zh-CN" sz="1400" dirty="0"/>
                        <a:t>40000</a:t>
                      </a:r>
                    </a:p>
                  </a:txBody>
                  <a:tcPr anchor="ctr"/>
                </a:tc>
                <a:tc>
                  <a:txBody>
                    <a:bodyPr/>
                    <a:lstStyle/>
                    <a:p>
                      <a:pPr algn="ctr">
                        <a:buNone/>
                      </a:pPr>
                      <a:r>
                        <a:rPr lang="zh-CN" altLang="en-US" sz="1400" dirty="0"/>
                        <a:t>艾滋病</a:t>
                      </a:r>
                    </a:p>
                  </a:txBody>
                  <a:tcPr anchor="ctr"/>
                </a:tc>
                <a:extLst>
                  <a:ext uri="{0D108BD9-81ED-4DB2-BD59-A6C34878D82A}">
                    <a16:rowId xmlns:a16="http://schemas.microsoft.com/office/drawing/2014/main" val="10005"/>
                  </a:ext>
                </a:extLst>
              </a:tr>
            </a:tbl>
          </a:graphicData>
        </a:graphic>
      </p:graphicFrame>
      <p:sp>
        <p:nvSpPr>
          <p:cNvPr id="8" name="文本框 7">
            <a:extLst>
              <a:ext uri="{FF2B5EF4-FFF2-40B4-BE49-F238E27FC236}">
                <a16:creationId xmlns:a16="http://schemas.microsoft.com/office/drawing/2014/main" id="{CAD1F968-1DDB-EC41-1DB5-1F717FD40087}"/>
              </a:ext>
            </a:extLst>
          </p:cNvPr>
          <p:cNvSpPr txBox="1"/>
          <p:nvPr/>
        </p:nvSpPr>
        <p:spPr>
          <a:xfrm>
            <a:off x="962736" y="5029201"/>
            <a:ext cx="7138035" cy="398780"/>
          </a:xfrm>
          <a:prstGeom prst="rect">
            <a:avLst/>
          </a:prstGeom>
          <a:noFill/>
        </p:spPr>
        <p:txBody>
          <a:bodyPr wrap="square" rtlCol="0" anchor="t">
            <a:spAutoFit/>
          </a:bodyPr>
          <a:lstStyle/>
          <a:p>
            <a:r>
              <a:rPr lang="zh-CN" altLang="en-US" sz="2000" b="1" dirty="0"/>
              <a:t>87%的美国人拥有</a:t>
            </a:r>
            <a:r>
              <a:rPr lang="zh-CN" altLang="en-US" sz="2000" b="1" dirty="0">
                <a:solidFill>
                  <a:srgbClr val="FF0000"/>
                </a:solidFill>
              </a:rPr>
              <a:t>唯一</a:t>
            </a:r>
            <a:r>
              <a:rPr lang="zh-CN" altLang="en-US" sz="2000" b="1" dirty="0"/>
              <a:t>的性别、出生日期和邮编三元组信息</a:t>
            </a:r>
          </a:p>
        </p:txBody>
      </p:sp>
      <p:sp>
        <p:nvSpPr>
          <p:cNvPr id="9" name="文本框 8">
            <a:extLst>
              <a:ext uri="{FF2B5EF4-FFF2-40B4-BE49-F238E27FC236}">
                <a16:creationId xmlns:a16="http://schemas.microsoft.com/office/drawing/2014/main" id="{95F5B5AA-3385-E653-D0D1-D48020A66A0B}"/>
              </a:ext>
            </a:extLst>
          </p:cNvPr>
          <p:cNvSpPr txBox="1"/>
          <p:nvPr/>
        </p:nvSpPr>
        <p:spPr>
          <a:xfrm>
            <a:off x="8609990" y="2466572"/>
            <a:ext cx="3262432" cy="400110"/>
          </a:xfrm>
          <a:prstGeom prst="rect">
            <a:avLst/>
          </a:prstGeom>
          <a:noFill/>
        </p:spPr>
        <p:txBody>
          <a:bodyPr wrap="none" rtlCol="0">
            <a:spAutoFit/>
          </a:bodyPr>
          <a:lstStyle/>
          <a:p>
            <a:r>
              <a:rPr lang="zh-CN" altLang="en-US" dirty="0"/>
              <a:t>传统隐私保护的方法：</a:t>
            </a:r>
            <a:r>
              <a:rPr lang="zh-CN" altLang="en-US" sz="2000" b="1" dirty="0"/>
              <a:t>匿名化</a:t>
            </a:r>
            <a:endParaRPr lang="zh-CN" altLang="en-US" b="1" dirty="0"/>
          </a:p>
        </p:txBody>
      </p:sp>
      <p:sp>
        <p:nvSpPr>
          <p:cNvPr id="10" name="文本框 9">
            <a:extLst>
              <a:ext uri="{FF2B5EF4-FFF2-40B4-BE49-F238E27FC236}">
                <a16:creationId xmlns:a16="http://schemas.microsoft.com/office/drawing/2014/main" id="{2EEE2704-98B9-9D42-5497-24A695C50617}"/>
              </a:ext>
            </a:extLst>
          </p:cNvPr>
          <p:cNvSpPr txBox="1"/>
          <p:nvPr/>
        </p:nvSpPr>
        <p:spPr>
          <a:xfrm>
            <a:off x="9462568" y="2906875"/>
            <a:ext cx="1107996" cy="369332"/>
          </a:xfrm>
          <a:prstGeom prst="rect">
            <a:avLst/>
          </a:prstGeom>
          <a:noFill/>
        </p:spPr>
        <p:txBody>
          <a:bodyPr wrap="square" rtlCol="0">
            <a:spAutoFit/>
          </a:bodyPr>
          <a:lstStyle/>
          <a:p>
            <a:r>
              <a:rPr lang="en-US" altLang="zh-CN" dirty="0"/>
              <a:t>K-</a:t>
            </a:r>
            <a:r>
              <a:rPr lang="zh-CN" altLang="en-US" dirty="0"/>
              <a:t>匿名化</a:t>
            </a:r>
          </a:p>
        </p:txBody>
      </p:sp>
      <p:sp>
        <p:nvSpPr>
          <p:cNvPr id="11" name="文本框 10">
            <a:extLst>
              <a:ext uri="{FF2B5EF4-FFF2-40B4-BE49-F238E27FC236}">
                <a16:creationId xmlns:a16="http://schemas.microsoft.com/office/drawing/2014/main" id="{E3642992-E330-315E-8E60-89087A36C1DF}"/>
              </a:ext>
            </a:extLst>
          </p:cNvPr>
          <p:cNvSpPr txBox="1"/>
          <p:nvPr/>
        </p:nvSpPr>
        <p:spPr>
          <a:xfrm>
            <a:off x="9462504" y="3623633"/>
            <a:ext cx="1082348" cy="369332"/>
          </a:xfrm>
          <a:prstGeom prst="rect">
            <a:avLst/>
          </a:prstGeom>
          <a:noFill/>
        </p:spPr>
        <p:txBody>
          <a:bodyPr wrap="square" rtlCol="0">
            <a:spAutoFit/>
          </a:bodyPr>
          <a:lstStyle/>
          <a:p>
            <a:r>
              <a:rPr lang="en-US" altLang="zh-CN" dirty="0"/>
              <a:t>L-</a:t>
            </a:r>
            <a:r>
              <a:rPr lang="zh-CN" altLang="en-US" dirty="0"/>
              <a:t>多样性</a:t>
            </a:r>
          </a:p>
        </p:txBody>
      </p:sp>
      <p:sp>
        <p:nvSpPr>
          <p:cNvPr id="12" name="文本框 11">
            <a:extLst>
              <a:ext uri="{FF2B5EF4-FFF2-40B4-BE49-F238E27FC236}">
                <a16:creationId xmlns:a16="http://schemas.microsoft.com/office/drawing/2014/main" id="{452ADDC0-AFF9-358E-3AB8-AB230CB03DE2}"/>
              </a:ext>
            </a:extLst>
          </p:cNvPr>
          <p:cNvSpPr txBox="1"/>
          <p:nvPr/>
        </p:nvSpPr>
        <p:spPr>
          <a:xfrm>
            <a:off x="9462504" y="4346049"/>
            <a:ext cx="1082412" cy="369332"/>
          </a:xfrm>
          <a:prstGeom prst="rect">
            <a:avLst/>
          </a:prstGeom>
          <a:noFill/>
        </p:spPr>
        <p:txBody>
          <a:bodyPr wrap="square" rtlCol="0">
            <a:spAutoFit/>
          </a:bodyPr>
          <a:lstStyle/>
          <a:p>
            <a:r>
              <a:rPr lang="en-US" altLang="zh-CN" dirty="0"/>
              <a:t>T-</a:t>
            </a:r>
            <a:r>
              <a:rPr lang="zh-CN" altLang="en-US" dirty="0"/>
              <a:t>临近性</a:t>
            </a:r>
          </a:p>
        </p:txBody>
      </p:sp>
      <p:sp>
        <p:nvSpPr>
          <p:cNvPr id="15" name="文本框 14">
            <a:extLst>
              <a:ext uri="{FF2B5EF4-FFF2-40B4-BE49-F238E27FC236}">
                <a16:creationId xmlns:a16="http://schemas.microsoft.com/office/drawing/2014/main" id="{3CBB7D4A-68BA-4D08-E50A-CAEAF3D08F68}"/>
              </a:ext>
            </a:extLst>
          </p:cNvPr>
          <p:cNvSpPr txBox="1"/>
          <p:nvPr/>
        </p:nvSpPr>
        <p:spPr>
          <a:xfrm>
            <a:off x="8220388" y="5416270"/>
            <a:ext cx="5445709" cy="441724"/>
          </a:xfrm>
          <a:prstGeom prst="rect">
            <a:avLst/>
          </a:prstGeom>
          <a:noFill/>
        </p:spPr>
        <p:txBody>
          <a:bodyPr wrap="square" rtlCol="0">
            <a:spAutoFit/>
          </a:bodyPr>
          <a:lstStyle/>
          <a:p>
            <a:pPr algn="l">
              <a:lnSpc>
                <a:spcPct val="125000"/>
              </a:lnSpc>
            </a:pPr>
            <a:r>
              <a:rPr lang="zh-CN" altLang="en-US" sz="2000" b="1" dirty="0">
                <a:solidFill>
                  <a:srgbClr val="FF0000"/>
                </a:solidFill>
                <a:sym typeface="+mn-ea"/>
              </a:rPr>
              <a:t>简单匿名化并不能保护数据隐私！</a:t>
            </a:r>
            <a:endParaRPr lang="zh-CN" altLang="en-US" sz="2000" b="1" dirty="0">
              <a:solidFill>
                <a:srgbClr val="FF0000"/>
              </a:solidFill>
              <a:latin typeface="Times New Roman" panose="02020603050405020304" charset="0"/>
              <a:ea typeface="微软雅黑" panose="020B0503020204020204" charset="-122"/>
              <a:cs typeface="Times New Roman" panose="02020603050405020304" charset="0"/>
              <a:sym typeface="+mn-ea"/>
            </a:endParaRPr>
          </a:p>
        </p:txBody>
      </p:sp>
      <p:sp>
        <p:nvSpPr>
          <p:cNvPr id="16" name="箭头: 下 15">
            <a:extLst>
              <a:ext uri="{FF2B5EF4-FFF2-40B4-BE49-F238E27FC236}">
                <a16:creationId xmlns:a16="http://schemas.microsoft.com/office/drawing/2014/main" id="{B1CC47DE-51F3-19E3-BD17-98FD14D66200}"/>
              </a:ext>
            </a:extLst>
          </p:cNvPr>
          <p:cNvSpPr/>
          <p:nvPr/>
        </p:nvSpPr>
        <p:spPr>
          <a:xfrm>
            <a:off x="9833604" y="3332053"/>
            <a:ext cx="340148" cy="216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C00FE14B-FC01-985C-7D5A-C3F5005D162D}"/>
              </a:ext>
            </a:extLst>
          </p:cNvPr>
          <p:cNvSpPr/>
          <p:nvPr/>
        </p:nvSpPr>
        <p:spPr>
          <a:xfrm>
            <a:off x="9833604" y="4118071"/>
            <a:ext cx="340148" cy="216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F731D02-9155-2C02-3374-791F3B7B9873}"/>
              </a:ext>
            </a:extLst>
          </p:cNvPr>
          <p:cNvSpPr txBox="1"/>
          <p:nvPr/>
        </p:nvSpPr>
        <p:spPr>
          <a:xfrm>
            <a:off x="962736" y="5574182"/>
            <a:ext cx="4801314" cy="369332"/>
          </a:xfrm>
          <a:prstGeom prst="rect">
            <a:avLst/>
          </a:prstGeom>
          <a:noFill/>
        </p:spPr>
        <p:txBody>
          <a:bodyPr wrap="none" rtlCol="0">
            <a:spAutoFit/>
          </a:bodyPr>
          <a:lstStyle/>
          <a:p>
            <a:r>
              <a:rPr lang="zh-CN" altLang="en-US" dirty="0"/>
              <a:t>缺点：不适用大规模数据、结果无法衡量等。</a:t>
            </a:r>
          </a:p>
        </p:txBody>
      </p:sp>
    </p:spTree>
    <p:extLst>
      <p:ext uri="{BB962C8B-B14F-4D97-AF65-F5344CB8AC3E}">
        <p14:creationId xmlns:p14="http://schemas.microsoft.com/office/powerpoint/2010/main" val="286756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5" grpId="0"/>
      <p:bldP spid="16" grpId="0" animBg="1"/>
      <p:bldP spid="17"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0CB4D9-C52E-918C-F87C-E095538C05CB}"/>
              </a:ext>
            </a:extLst>
          </p:cNvPr>
          <p:cNvPicPr>
            <a:picLocks noChangeAspect="1"/>
          </p:cNvPicPr>
          <p:nvPr/>
        </p:nvPicPr>
        <p:blipFill>
          <a:blip r:embed="rId2"/>
          <a:stretch>
            <a:fillRect/>
          </a:stretch>
        </p:blipFill>
        <p:spPr>
          <a:xfrm>
            <a:off x="2514423" y="2844364"/>
            <a:ext cx="7853407" cy="1443227"/>
          </a:xfrm>
          <a:prstGeom prst="rect">
            <a:avLst/>
          </a:prstGeom>
        </p:spPr>
      </p:pic>
      <p:sp>
        <p:nvSpPr>
          <p:cNvPr id="5" name="文本框 4">
            <a:extLst>
              <a:ext uri="{FF2B5EF4-FFF2-40B4-BE49-F238E27FC236}">
                <a16:creationId xmlns:a16="http://schemas.microsoft.com/office/drawing/2014/main" id="{FD3D1F00-D233-083F-E530-841B72234BE6}"/>
              </a:ext>
            </a:extLst>
          </p:cNvPr>
          <p:cNvSpPr txBox="1"/>
          <p:nvPr/>
        </p:nvSpPr>
        <p:spPr>
          <a:xfrm>
            <a:off x="3085980" y="2421033"/>
            <a:ext cx="1018227" cy="646331"/>
          </a:xfrm>
          <a:prstGeom prst="rect">
            <a:avLst/>
          </a:prstGeom>
          <a:noFill/>
        </p:spPr>
        <p:txBody>
          <a:bodyPr wrap="none" rtlCol="0">
            <a:spAutoFit/>
          </a:bodyPr>
          <a:lstStyle/>
          <a:p>
            <a:pPr algn="ctr"/>
            <a:r>
              <a:rPr lang="en-US" altLang="zh-CN" dirty="0">
                <a:solidFill>
                  <a:schemeClr val="accent2"/>
                </a:solidFill>
              </a:rPr>
              <a:t>Ground </a:t>
            </a:r>
          </a:p>
          <a:p>
            <a:pPr algn="ctr"/>
            <a:r>
              <a:rPr lang="en-US" altLang="zh-CN" dirty="0">
                <a:solidFill>
                  <a:schemeClr val="accent2"/>
                </a:solidFill>
              </a:rPr>
              <a:t>truth</a:t>
            </a:r>
            <a:endParaRPr lang="zh-CN" altLang="en-US" dirty="0">
              <a:solidFill>
                <a:schemeClr val="accent2"/>
              </a:solidFill>
            </a:endParaRPr>
          </a:p>
        </p:txBody>
      </p:sp>
      <p:sp>
        <p:nvSpPr>
          <p:cNvPr id="6" name="文本框 5">
            <a:extLst>
              <a:ext uri="{FF2B5EF4-FFF2-40B4-BE49-F238E27FC236}">
                <a16:creationId xmlns:a16="http://schemas.microsoft.com/office/drawing/2014/main" id="{9B551A58-3ADA-B00F-B9E1-91C1ADFC2BAB}"/>
              </a:ext>
            </a:extLst>
          </p:cNvPr>
          <p:cNvSpPr txBox="1"/>
          <p:nvPr/>
        </p:nvSpPr>
        <p:spPr>
          <a:xfrm>
            <a:off x="4749513" y="2421034"/>
            <a:ext cx="902811" cy="646331"/>
          </a:xfrm>
          <a:prstGeom prst="rect">
            <a:avLst/>
          </a:prstGeom>
          <a:noFill/>
        </p:spPr>
        <p:txBody>
          <a:bodyPr wrap="none" rtlCol="0">
            <a:spAutoFit/>
          </a:bodyPr>
          <a:lstStyle/>
          <a:p>
            <a:r>
              <a:rPr lang="en-US" altLang="zh-CN" dirty="0">
                <a:solidFill>
                  <a:schemeClr val="accent2"/>
                </a:solidFill>
              </a:rPr>
              <a:t>Noisy </a:t>
            </a:r>
          </a:p>
          <a:p>
            <a:r>
              <a:rPr lang="en-US" altLang="zh-CN" dirty="0">
                <a:solidFill>
                  <a:schemeClr val="accent2"/>
                </a:solidFill>
              </a:rPr>
              <a:t>reports</a:t>
            </a:r>
            <a:endParaRPr lang="zh-CN" altLang="en-US" dirty="0">
              <a:solidFill>
                <a:schemeClr val="accent2"/>
              </a:solidFill>
            </a:endParaRPr>
          </a:p>
        </p:txBody>
      </p:sp>
      <p:pic>
        <p:nvPicPr>
          <p:cNvPr id="7" name="图片 6">
            <a:extLst>
              <a:ext uri="{FF2B5EF4-FFF2-40B4-BE49-F238E27FC236}">
                <a16:creationId xmlns:a16="http://schemas.microsoft.com/office/drawing/2014/main" id="{502D96EC-68B5-0298-295B-E431A54A77A0}"/>
              </a:ext>
            </a:extLst>
          </p:cNvPr>
          <p:cNvPicPr>
            <a:picLocks noChangeAspect="1"/>
          </p:cNvPicPr>
          <p:nvPr/>
        </p:nvPicPr>
        <p:blipFill>
          <a:blip r:embed="rId3"/>
          <a:stretch>
            <a:fillRect/>
          </a:stretch>
        </p:blipFill>
        <p:spPr>
          <a:xfrm>
            <a:off x="3679958" y="4287591"/>
            <a:ext cx="5289822" cy="1136708"/>
          </a:xfrm>
          <a:prstGeom prst="rect">
            <a:avLst/>
          </a:prstGeom>
        </p:spPr>
      </p:pic>
      <p:sp>
        <p:nvSpPr>
          <p:cNvPr id="8" name="文本框 7">
            <a:extLst>
              <a:ext uri="{FF2B5EF4-FFF2-40B4-BE49-F238E27FC236}">
                <a16:creationId xmlns:a16="http://schemas.microsoft.com/office/drawing/2014/main" id="{E36412EB-E425-CB3E-34C6-1EC7569CC8A4}"/>
              </a:ext>
            </a:extLst>
          </p:cNvPr>
          <p:cNvSpPr txBox="1"/>
          <p:nvPr/>
        </p:nvSpPr>
        <p:spPr>
          <a:xfrm>
            <a:off x="1327419" y="3280550"/>
            <a:ext cx="915635" cy="369332"/>
          </a:xfrm>
          <a:prstGeom prst="rect">
            <a:avLst/>
          </a:prstGeom>
          <a:noFill/>
        </p:spPr>
        <p:txBody>
          <a:bodyPr wrap="none" rtlCol="0">
            <a:spAutoFit/>
          </a:bodyPr>
          <a:lstStyle/>
          <a:p>
            <a:r>
              <a:rPr lang="en-US" altLang="zh-CN" dirty="0">
                <a:solidFill>
                  <a:schemeClr val="accent2"/>
                </a:solidFill>
              </a:rPr>
              <a:t>E-step:</a:t>
            </a:r>
            <a:endParaRPr lang="zh-CN" altLang="en-US" dirty="0">
              <a:solidFill>
                <a:schemeClr val="accent2"/>
              </a:solidFill>
            </a:endParaRPr>
          </a:p>
        </p:txBody>
      </p:sp>
      <p:sp>
        <p:nvSpPr>
          <p:cNvPr id="9" name="文本框 8">
            <a:extLst>
              <a:ext uri="{FF2B5EF4-FFF2-40B4-BE49-F238E27FC236}">
                <a16:creationId xmlns:a16="http://schemas.microsoft.com/office/drawing/2014/main" id="{0502ADDD-20DE-E933-F021-28E86432C302}"/>
              </a:ext>
            </a:extLst>
          </p:cNvPr>
          <p:cNvSpPr txBox="1"/>
          <p:nvPr/>
        </p:nvSpPr>
        <p:spPr>
          <a:xfrm>
            <a:off x="1288947" y="4598226"/>
            <a:ext cx="954107" cy="369332"/>
          </a:xfrm>
          <a:prstGeom prst="rect">
            <a:avLst/>
          </a:prstGeom>
          <a:noFill/>
        </p:spPr>
        <p:txBody>
          <a:bodyPr wrap="none" rtlCol="0">
            <a:spAutoFit/>
          </a:bodyPr>
          <a:lstStyle/>
          <a:p>
            <a:r>
              <a:rPr lang="en-US" altLang="zh-CN" dirty="0">
                <a:solidFill>
                  <a:schemeClr val="accent2"/>
                </a:solidFill>
              </a:rPr>
              <a:t>M-step:</a:t>
            </a:r>
            <a:endParaRPr lang="zh-CN" altLang="en-US" dirty="0">
              <a:solidFill>
                <a:schemeClr val="accent2"/>
              </a:solidFill>
            </a:endParaRPr>
          </a:p>
        </p:txBody>
      </p:sp>
      <p:sp>
        <p:nvSpPr>
          <p:cNvPr id="10" name="矩形 9">
            <a:extLst>
              <a:ext uri="{FF2B5EF4-FFF2-40B4-BE49-F238E27FC236}">
                <a16:creationId xmlns:a16="http://schemas.microsoft.com/office/drawing/2014/main" id="{6A52ADC0-C942-A7E9-A01D-3522AE63C836}"/>
              </a:ext>
            </a:extLst>
          </p:cNvPr>
          <p:cNvSpPr/>
          <p:nvPr/>
        </p:nvSpPr>
        <p:spPr>
          <a:xfrm>
            <a:off x="6712219" y="3067365"/>
            <a:ext cx="3012391" cy="401077"/>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910F7FF-7C34-8310-3A49-19B13B1CC9FD}"/>
              </a:ext>
            </a:extLst>
          </p:cNvPr>
          <p:cNvSpPr txBox="1"/>
          <p:nvPr/>
        </p:nvSpPr>
        <p:spPr>
          <a:xfrm>
            <a:off x="7520466" y="2154389"/>
            <a:ext cx="2723823" cy="646331"/>
          </a:xfrm>
          <a:prstGeom prst="rect">
            <a:avLst/>
          </a:prstGeom>
          <a:noFill/>
        </p:spPr>
        <p:txBody>
          <a:bodyPr wrap="none" rtlCol="0">
            <a:spAutoFit/>
          </a:bodyPr>
          <a:lstStyle/>
          <a:p>
            <a:pPr algn="ctr"/>
            <a:r>
              <a:rPr lang="en-US" altLang="zh-CN" dirty="0">
                <a:solidFill>
                  <a:schemeClr val="accent2"/>
                </a:solidFill>
              </a:rPr>
              <a:t>Computed from </a:t>
            </a:r>
          </a:p>
          <a:p>
            <a:pPr algn="ctr"/>
            <a:r>
              <a:rPr lang="en-US" altLang="zh-CN" dirty="0">
                <a:solidFill>
                  <a:schemeClr val="accent2"/>
                </a:solidFill>
              </a:rPr>
              <a:t>RAPPOR params &amp; data</a:t>
            </a:r>
            <a:endParaRPr lang="zh-CN" altLang="en-US" dirty="0">
              <a:solidFill>
                <a:schemeClr val="accent2"/>
              </a:solidFill>
            </a:endParaRPr>
          </a:p>
        </p:txBody>
      </p:sp>
      <p:sp>
        <p:nvSpPr>
          <p:cNvPr id="12" name="文本框 11">
            <a:extLst>
              <a:ext uri="{FF2B5EF4-FFF2-40B4-BE49-F238E27FC236}">
                <a16:creationId xmlns:a16="http://schemas.microsoft.com/office/drawing/2014/main" id="{821DFAFD-3D9D-6CC2-B1CB-7CEBCDEA2E4D}"/>
              </a:ext>
            </a:extLst>
          </p:cNvPr>
          <p:cNvSpPr txBox="1"/>
          <p:nvPr/>
        </p:nvSpPr>
        <p:spPr>
          <a:xfrm>
            <a:off x="5676402" y="2256049"/>
            <a:ext cx="1633781" cy="369332"/>
          </a:xfrm>
          <a:prstGeom prst="rect">
            <a:avLst/>
          </a:prstGeom>
          <a:noFill/>
          <a:ln>
            <a:solidFill>
              <a:schemeClr val="accent2"/>
            </a:solidFill>
          </a:ln>
        </p:spPr>
        <p:txBody>
          <a:bodyPr wrap="none" rtlCol="0">
            <a:spAutoFit/>
          </a:bodyPr>
          <a:lstStyle/>
          <a:p>
            <a:r>
              <a:rPr lang="en-US" altLang="zh-CN" dirty="0">
                <a:solidFill>
                  <a:schemeClr val="accent2"/>
                </a:solidFill>
              </a:rPr>
              <a:t>What we want</a:t>
            </a:r>
            <a:endParaRPr lang="zh-CN" altLang="en-US" dirty="0">
              <a:solidFill>
                <a:schemeClr val="accent2"/>
              </a:solidFill>
            </a:endParaRPr>
          </a:p>
        </p:txBody>
      </p:sp>
      <p:cxnSp>
        <p:nvCxnSpPr>
          <p:cNvPr id="13" name="直接箭头连接符 12">
            <a:extLst>
              <a:ext uri="{FF2B5EF4-FFF2-40B4-BE49-F238E27FC236}">
                <a16:creationId xmlns:a16="http://schemas.microsoft.com/office/drawing/2014/main" id="{5EE97E75-5278-BF4C-2734-3F59DF82C0FD}"/>
              </a:ext>
            </a:extLst>
          </p:cNvPr>
          <p:cNvCxnSpPr>
            <a:stCxn id="5" idx="2"/>
          </p:cNvCxnSpPr>
          <p:nvPr/>
        </p:nvCxnSpPr>
        <p:spPr>
          <a:xfrm>
            <a:off x="3595094" y="3067364"/>
            <a:ext cx="170725" cy="27802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1E2A6BA6-10E6-F7C4-86FA-89E5C8212BA4}"/>
              </a:ext>
            </a:extLst>
          </p:cNvPr>
          <p:cNvCxnSpPr>
            <a:stCxn id="6" idx="2"/>
          </p:cNvCxnSpPr>
          <p:nvPr/>
        </p:nvCxnSpPr>
        <p:spPr>
          <a:xfrm flipH="1">
            <a:off x="5200918" y="3067365"/>
            <a:ext cx="1" cy="278027"/>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C58FE0FC-E26B-8ED7-2CAB-5E507748713D}"/>
              </a:ext>
            </a:extLst>
          </p:cNvPr>
          <p:cNvCxnSpPr>
            <a:stCxn id="12" idx="2"/>
          </p:cNvCxnSpPr>
          <p:nvPr/>
        </p:nvCxnSpPr>
        <p:spPr>
          <a:xfrm flipH="1">
            <a:off x="6468812" y="2625381"/>
            <a:ext cx="24481" cy="35067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3FD4863A-1331-1D50-1EA0-8767DB9A2497}"/>
              </a:ext>
            </a:extLst>
          </p:cNvPr>
          <p:cNvCxnSpPr>
            <a:stCxn id="11" idx="2"/>
          </p:cNvCxnSpPr>
          <p:nvPr/>
        </p:nvCxnSpPr>
        <p:spPr>
          <a:xfrm flipH="1">
            <a:off x="8325119" y="2800720"/>
            <a:ext cx="557259" cy="26664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7" name="矩形 16">
            <a:extLst>
              <a:ext uri="{FF2B5EF4-FFF2-40B4-BE49-F238E27FC236}">
                <a16:creationId xmlns:a16="http://schemas.microsoft.com/office/drawing/2014/main" id="{AE0FCD46-D0C1-440F-AE2A-BBE304993BC3}"/>
              </a:ext>
            </a:extLst>
          </p:cNvPr>
          <p:cNvSpPr/>
          <p:nvPr/>
        </p:nvSpPr>
        <p:spPr>
          <a:xfrm>
            <a:off x="5556519" y="4560642"/>
            <a:ext cx="3143250" cy="4445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2902FEEE-40A4-FF5B-E5A3-B0C556BCA139}"/>
              </a:ext>
            </a:extLst>
          </p:cNvPr>
          <p:cNvCxnSpPr>
            <a:cxnSpLocks/>
          </p:cNvCxnSpPr>
          <p:nvPr/>
        </p:nvCxnSpPr>
        <p:spPr>
          <a:xfrm>
            <a:off x="3850683" y="3741493"/>
            <a:ext cx="3236186" cy="765081"/>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4ECD9685-A882-B250-5A3E-CB08B802B191}"/>
              </a:ext>
            </a:extLst>
          </p:cNvPr>
          <p:cNvSpPr txBox="1"/>
          <p:nvPr/>
        </p:nvSpPr>
        <p:spPr>
          <a:xfrm>
            <a:off x="1239320" y="5542135"/>
            <a:ext cx="2864887" cy="369332"/>
          </a:xfrm>
          <a:prstGeom prst="rect">
            <a:avLst/>
          </a:prstGeom>
          <a:noFill/>
        </p:spPr>
        <p:txBody>
          <a:bodyPr wrap="none" rtlCol="0">
            <a:spAutoFit/>
          </a:bodyPr>
          <a:lstStyle/>
          <a:p>
            <a:r>
              <a:rPr lang="en-US" altLang="zh-CN" dirty="0">
                <a:solidFill>
                  <a:schemeClr val="accent2"/>
                </a:solidFill>
              </a:rPr>
              <a:t>Repeat until convergence.</a:t>
            </a:r>
            <a:endParaRPr lang="zh-CN" altLang="en-US" dirty="0">
              <a:solidFill>
                <a:schemeClr val="accent2"/>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E4FCF88-2B9F-FF2C-E8E8-62D542DBAEF9}"/>
                  </a:ext>
                </a:extLst>
              </p:cNvPr>
              <p:cNvSpPr txBox="1"/>
              <p:nvPr/>
            </p:nvSpPr>
            <p:spPr>
              <a:xfrm>
                <a:off x="4493722" y="5542135"/>
                <a:ext cx="4850943" cy="395621"/>
              </a:xfrm>
              <a:prstGeom prst="rect">
                <a:avLst/>
              </a:prstGeom>
              <a:noFill/>
            </p:spPr>
            <p:txBody>
              <a:bodyPr wrap="none" rtlCol="0">
                <a:spAutoFit/>
              </a:bodyPr>
              <a:lstStyle/>
              <a:p>
                <a:r>
                  <a:rPr lang="zh-CN" altLang="en-US" b="1" dirty="0"/>
                  <a:t>该算法收敛于渐近无偏的</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𝒊𝒋</m:t>
                        </m:r>
                      </m:sub>
                    </m:sSub>
                  </m:oMath>
                </a14:m>
                <a:r>
                  <a:rPr lang="zh-CN" altLang="en-US" b="1" dirty="0"/>
                  <a:t>的最大似然估计。</a:t>
                </a:r>
              </a:p>
            </p:txBody>
          </p:sp>
        </mc:Choice>
        <mc:Fallback xmlns="">
          <p:sp>
            <p:nvSpPr>
              <p:cNvPr id="20" name="文本框 19">
                <a:extLst>
                  <a:ext uri="{FF2B5EF4-FFF2-40B4-BE49-F238E27FC236}">
                    <a16:creationId xmlns:a16="http://schemas.microsoft.com/office/drawing/2014/main" id="{5E4FCF88-2B9F-FF2C-E8E8-62D542DBAEF9}"/>
                  </a:ext>
                </a:extLst>
              </p:cNvPr>
              <p:cNvSpPr txBox="1">
                <a:spLocks noRot="1" noChangeAspect="1" noMove="1" noResize="1" noEditPoints="1" noAdjustHandles="1" noChangeArrowheads="1" noChangeShapeType="1" noTextEdit="1"/>
              </p:cNvSpPr>
              <p:nvPr/>
            </p:nvSpPr>
            <p:spPr>
              <a:xfrm>
                <a:off x="4493722" y="5542135"/>
                <a:ext cx="4850943" cy="395621"/>
              </a:xfrm>
              <a:prstGeom prst="rect">
                <a:avLst/>
              </a:prstGeom>
              <a:blipFill>
                <a:blip r:embed="rId4"/>
                <a:stretch>
                  <a:fillRect l="-1005" t="-7692" r="-503" b="-1692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49DCC4-A2C7-9F30-4586-DC35A9247113}"/>
              </a:ext>
            </a:extLst>
          </p:cNvPr>
          <p:cNvSpPr txBox="1"/>
          <p:nvPr/>
        </p:nvSpPr>
        <p:spPr>
          <a:xfrm>
            <a:off x="5686022" y="2501721"/>
            <a:ext cx="65" cy="276999"/>
          </a:xfrm>
          <a:prstGeom prst="rect">
            <a:avLst/>
          </a:prstGeom>
          <a:noFill/>
        </p:spPr>
        <p:txBody>
          <a:bodyPr wrap="none" lIns="0" tIns="0" rIns="0" bIns="0" rtlCol="0">
            <a:spAutoFit/>
          </a:bodyPr>
          <a:lstStyle/>
          <a:p>
            <a:endParaRPr lang="zh-CN" altLang="en-US" dirty="0"/>
          </a:p>
        </p:txBody>
      </p:sp>
      <p:sp>
        <p:nvSpPr>
          <p:cNvPr id="24" name="文本框 23">
            <a:extLst>
              <a:ext uri="{FF2B5EF4-FFF2-40B4-BE49-F238E27FC236}">
                <a16:creationId xmlns:a16="http://schemas.microsoft.com/office/drawing/2014/main" id="{A689FDD1-7D7B-B91D-F8C2-8B7943A3360D}"/>
              </a:ext>
            </a:extLst>
          </p:cNvPr>
          <p:cNvSpPr txBox="1"/>
          <p:nvPr/>
        </p:nvSpPr>
        <p:spPr>
          <a:xfrm>
            <a:off x="560230" y="1301553"/>
            <a:ext cx="5570756" cy="461665"/>
          </a:xfrm>
          <a:prstGeom prst="rect">
            <a:avLst/>
          </a:prstGeom>
          <a:noFill/>
        </p:spPr>
        <p:txBody>
          <a:bodyPr wrap="none" rtlCol="0">
            <a:spAutoFit/>
          </a:bodyPr>
          <a:lstStyle/>
          <a:p>
            <a:r>
              <a:rPr lang="zh-CN" altLang="en-US" sz="2400" b="1" dirty="0"/>
              <a:t>利用</a:t>
            </a:r>
            <a:r>
              <a:rPr lang="en-US" altLang="zh-CN" sz="2400" b="1" dirty="0"/>
              <a:t>EM</a:t>
            </a:r>
            <a:r>
              <a:rPr lang="zh-CN" altLang="en-US" sz="2400" b="1" dirty="0"/>
              <a:t>期望最大化算法估计联合分布：</a:t>
            </a:r>
          </a:p>
        </p:txBody>
      </p:sp>
      <p:sp>
        <p:nvSpPr>
          <p:cNvPr id="2" name="标题 1">
            <a:extLst>
              <a:ext uri="{FF2B5EF4-FFF2-40B4-BE49-F238E27FC236}">
                <a16:creationId xmlns:a16="http://schemas.microsoft.com/office/drawing/2014/main" id="{C0A9CA5E-0BBF-68A5-CA54-8F722E4D3DE8}"/>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402640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animBg="1"/>
      <p:bldP spid="11" grpId="0"/>
      <p:bldP spid="12" grpId="0" animBg="1"/>
      <p:bldP spid="17" grpId="0" animBg="1"/>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D06287-9CF5-502A-1B0A-15243ED7804A}"/>
              </a:ext>
            </a:extLst>
          </p:cNvPr>
          <p:cNvSpPr txBox="1"/>
          <p:nvPr/>
        </p:nvSpPr>
        <p:spPr>
          <a:xfrm>
            <a:off x="584200" y="1212850"/>
            <a:ext cx="10693400" cy="461665"/>
          </a:xfrm>
          <a:prstGeom prst="rect">
            <a:avLst/>
          </a:prstGeom>
          <a:noFill/>
        </p:spPr>
        <p:txBody>
          <a:bodyPr wrap="square" rtlCol="0">
            <a:spAutoFit/>
          </a:bodyPr>
          <a:lstStyle/>
          <a:p>
            <a:r>
              <a:rPr lang="en-US" altLang="zh-CN" sz="2400" b="1" dirty="0"/>
              <a:t>2.Handling the “Other” category   </a:t>
            </a:r>
            <a:r>
              <a:rPr lang="zh-CN" altLang="en-US" sz="2400" b="1" dirty="0"/>
              <a:t>处理“其他”类别</a:t>
            </a:r>
          </a:p>
        </p:txBody>
      </p:sp>
      <p:sp>
        <p:nvSpPr>
          <p:cNvPr id="5" name="文本框 4">
            <a:extLst>
              <a:ext uri="{FF2B5EF4-FFF2-40B4-BE49-F238E27FC236}">
                <a16:creationId xmlns:a16="http://schemas.microsoft.com/office/drawing/2014/main" id="{96968595-D4FE-27FC-B24E-8AC49BD2143D}"/>
              </a:ext>
            </a:extLst>
          </p:cNvPr>
          <p:cNvSpPr txBox="1"/>
          <p:nvPr/>
        </p:nvSpPr>
        <p:spPr>
          <a:xfrm>
            <a:off x="584200" y="1847850"/>
            <a:ext cx="10693400" cy="873957"/>
          </a:xfrm>
          <a:prstGeom prst="rect">
            <a:avLst/>
          </a:prstGeom>
          <a:noFill/>
        </p:spPr>
        <p:txBody>
          <a:bodyPr wrap="square" rtlCol="0">
            <a:spAutoFit/>
          </a:bodyPr>
          <a:lstStyle/>
          <a:p>
            <a:pPr>
              <a:lnSpc>
                <a:spcPct val="150000"/>
              </a:lnSpc>
            </a:pPr>
            <a:r>
              <a:rPr lang="zh-CN" altLang="en-US" dirty="0"/>
              <a:t>实际中聚合器不可能知道所有相关类别，必须做出选择。分别对</a:t>
            </a:r>
            <a:r>
              <a:rPr lang="en-US" altLang="zh-CN" dirty="0"/>
              <a:t>X’</a:t>
            </a:r>
            <a:r>
              <a:rPr lang="zh-CN" altLang="en-US" dirty="0"/>
              <a:t>和</a:t>
            </a:r>
            <a:r>
              <a:rPr lang="en-US" altLang="zh-CN" dirty="0"/>
              <a:t>Y’</a:t>
            </a:r>
            <a:r>
              <a:rPr lang="zh-CN" altLang="en-US" dirty="0"/>
              <a:t>进行边际分析可以估计最常见的类别并将其用于联合分析。</a:t>
            </a:r>
            <a:r>
              <a:rPr lang="zh-CN" altLang="en-US" dirty="0">
                <a:solidFill>
                  <a:schemeClr val="accent2"/>
                </a:solidFill>
              </a:rPr>
              <a:t>对于未发现的“</a:t>
            </a:r>
            <a:r>
              <a:rPr lang="en-US" altLang="zh-CN" dirty="0">
                <a:solidFill>
                  <a:schemeClr val="accent2"/>
                </a:solidFill>
              </a:rPr>
              <a:t>other”</a:t>
            </a:r>
            <a:r>
              <a:rPr lang="zh-CN" altLang="en-US" dirty="0">
                <a:solidFill>
                  <a:schemeClr val="accent2"/>
                </a:solidFill>
              </a:rPr>
              <a:t>类别，也不能简单忽略，否则会导致分别估计的严重偏差</a:t>
            </a:r>
            <a:r>
              <a:rPr lang="zh-CN" altLang="en-US" dirty="0"/>
              <a:t>。</a:t>
            </a:r>
          </a:p>
        </p:txBody>
      </p:sp>
      <p:sp>
        <p:nvSpPr>
          <p:cNvPr id="6" name="文本框 5">
            <a:extLst>
              <a:ext uri="{FF2B5EF4-FFF2-40B4-BE49-F238E27FC236}">
                <a16:creationId xmlns:a16="http://schemas.microsoft.com/office/drawing/2014/main" id="{D9F28D96-DCDB-F035-E882-28FFD52E76C7}"/>
              </a:ext>
            </a:extLst>
          </p:cNvPr>
          <p:cNvSpPr txBox="1"/>
          <p:nvPr/>
        </p:nvSpPr>
        <p:spPr>
          <a:xfrm>
            <a:off x="584200" y="2825750"/>
            <a:ext cx="10693400" cy="873957"/>
          </a:xfrm>
          <a:prstGeom prst="rect">
            <a:avLst/>
          </a:prstGeom>
          <a:noFill/>
        </p:spPr>
        <p:txBody>
          <a:bodyPr wrap="square" rtlCol="0">
            <a:spAutoFit/>
          </a:bodyPr>
          <a:lstStyle/>
          <a:p>
            <a:pPr>
              <a:lnSpc>
                <a:spcPct val="150000"/>
              </a:lnSpc>
            </a:pPr>
            <a:r>
              <a:rPr lang="zh-CN" altLang="en-US" dirty="0"/>
              <a:t>分别对</a:t>
            </a:r>
            <a:r>
              <a:rPr lang="en-US" altLang="zh-CN" dirty="0"/>
              <a:t>X’</a:t>
            </a:r>
            <a:r>
              <a:rPr lang="zh-CN" altLang="en-US" dirty="0"/>
              <a:t>和</a:t>
            </a:r>
            <a:r>
              <a:rPr lang="en-US" altLang="zh-CN" dirty="0"/>
              <a:t>Y’</a:t>
            </a:r>
            <a:r>
              <a:rPr lang="zh-CN" altLang="en-US" dirty="0"/>
              <a:t>进行边际解码分析得到</a:t>
            </a:r>
            <a:r>
              <a:rPr lang="en-US" altLang="zh-CN" dirty="0"/>
              <a:t>m</a:t>
            </a:r>
            <a:r>
              <a:rPr lang="zh-CN" altLang="en-US" dirty="0"/>
              <a:t>和</a:t>
            </a:r>
            <a:r>
              <a:rPr lang="en-US" altLang="zh-CN" dirty="0"/>
              <a:t>n</a:t>
            </a:r>
            <a:r>
              <a:rPr lang="zh-CN" altLang="en-US" dirty="0"/>
              <a:t>个顶级类别及其边际频率，并用以作为检测数量取代真实的类别数量。</a:t>
            </a:r>
            <a:r>
              <a:rPr lang="zh-CN" altLang="en-US" dirty="0">
                <a:solidFill>
                  <a:schemeClr val="accent2"/>
                </a:solidFill>
              </a:rPr>
              <a:t>“</a:t>
            </a:r>
            <a:r>
              <a:rPr lang="en-US" altLang="zh-CN" dirty="0">
                <a:solidFill>
                  <a:schemeClr val="accent2"/>
                </a:solidFill>
              </a:rPr>
              <a:t>other”</a:t>
            </a:r>
            <a:r>
              <a:rPr lang="zh-CN" altLang="en-US" dirty="0">
                <a:solidFill>
                  <a:schemeClr val="accent2"/>
                </a:solidFill>
              </a:rPr>
              <a:t>其他类别可能构成大量概率质量</a:t>
            </a:r>
            <a:r>
              <a:rPr lang="zh-CN" altLang="en-US" dirty="0"/>
              <a:t>，即用</a:t>
            </a:r>
            <a:r>
              <a:rPr lang="en-US" altLang="zh-CN" dirty="0"/>
              <a:t>1</a:t>
            </a:r>
            <a:r>
              <a:rPr lang="zh-CN" altLang="en-US" dirty="0"/>
              <a:t>减去其余</a:t>
            </a:r>
            <a:r>
              <a:rPr lang="en-US" altLang="zh-CN" dirty="0"/>
              <a:t>m</a:t>
            </a:r>
            <a:r>
              <a:rPr lang="zh-CN" altLang="en-US" dirty="0"/>
              <a:t>或</a:t>
            </a:r>
            <a:r>
              <a:rPr lang="en-US" altLang="zh-CN" dirty="0"/>
              <a:t>n</a:t>
            </a:r>
            <a:r>
              <a:rPr lang="zh-CN" altLang="en-US" dirty="0"/>
              <a:t>个类别数量的概率和。</a:t>
            </a:r>
          </a:p>
        </p:txBody>
      </p:sp>
      <p:sp>
        <p:nvSpPr>
          <p:cNvPr id="7" name="文本框 6">
            <a:extLst>
              <a:ext uri="{FF2B5EF4-FFF2-40B4-BE49-F238E27FC236}">
                <a16:creationId xmlns:a16="http://schemas.microsoft.com/office/drawing/2014/main" id="{0E395643-FF21-7E04-D5B3-7A89842CF77C}"/>
              </a:ext>
            </a:extLst>
          </p:cNvPr>
          <p:cNvSpPr txBox="1"/>
          <p:nvPr/>
        </p:nvSpPr>
        <p:spPr>
          <a:xfrm>
            <a:off x="584200" y="4006850"/>
            <a:ext cx="10693400" cy="369332"/>
          </a:xfrm>
          <a:prstGeom prst="rect">
            <a:avLst/>
          </a:prstGeom>
          <a:noFill/>
          <a:ln>
            <a:solidFill>
              <a:schemeClr val="tx1"/>
            </a:solidFill>
          </a:ln>
        </p:spPr>
        <p:txBody>
          <a:bodyPr wrap="square" rtlCol="0">
            <a:spAutoFit/>
          </a:bodyPr>
          <a:lstStyle/>
          <a:p>
            <a:r>
              <a:rPr lang="zh-CN" altLang="en-US" b="1" dirty="0"/>
              <a:t>难点：估算</a:t>
            </a:r>
            <a:r>
              <a:rPr lang="en-US" altLang="zh-CN" b="1" dirty="0"/>
              <a:t>P(X’=</a:t>
            </a:r>
            <a:r>
              <a:rPr lang="en-US" altLang="zh-CN" b="1" dirty="0" err="1"/>
              <a:t>x’|X</a:t>
            </a:r>
            <a:r>
              <a:rPr lang="en-US" altLang="zh-CN" b="1" dirty="0"/>
              <a:t>=“Other”) </a:t>
            </a:r>
            <a:r>
              <a:rPr lang="zh-CN" altLang="en-US" b="1" dirty="0"/>
              <a:t>将其他类别的概率作为一个总体概率，即</a:t>
            </a:r>
            <a:r>
              <a:rPr lang="en-US" altLang="zh-CN" b="1" dirty="0"/>
              <a:t>(m+1)</a:t>
            </a:r>
            <a:r>
              <a:rPr lang="zh-CN" altLang="en-US" b="1" dirty="0"/>
              <a:t>和</a:t>
            </a:r>
            <a:r>
              <a:rPr lang="en-US" altLang="zh-CN" b="1" dirty="0"/>
              <a:t>(n+1)</a:t>
            </a:r>
            <a:r>
              <a:rPr lang="zh-CN" altLang="en-US" b="1" dirty="0"/>
              <a:t>个顶级类别。</a:t>
            </a:r>
          </a:p>
        </p:txBody>
      </p:sp>
      <p:sp>
        <p:nvSpPr>
          <p:cNvPr id="8" name="文本框 7">
            <a:extLst>
              <a:ext uri="{FF2B5EF4-FFF2-40B4-BE49-F238E27FC236}">
                <a16:creationId xmlns:a16="http://schemas.microsoft.com/office/drawing/2014/main" id="{BDC3B7C2-5645-0179-8854-401775A8B5C4}"/>
              </a:ext>
            </a:extLst>
          </p:cNvPr>
          <p:cNvSpPr txBox="1"/>
          <p:nvPr/>
        </p:nvSpPr>
        <p:spPr>
          <a:xfrm>
            <a:off x="584200" y="4608090"/>
            <a:ext cx="7653057" cy="369332"/>
          </a:xfrm>
          <a:prstGeom prst="rect">
            <a:avLst/>
          </a:prstGeom>
          <a:noFill/>
        </p:spPr>
        <p:txBody>
          <a:bodyPr wrap="none" rtlCol="0">
            <a:spAutoFit/>
          </a:bodyPr>
          <a:lstStyle/>
          <a:p>
            <a:r>
              <a:rPr lang="zh-CN" altLang="en-US" dirty="0">
                <a:solidFill>
                  <a:schemeClr val="accent4"/>
                </a:solidFill>
              </a:rPr>
              <a:t>解决方法：假设真值为“</a:t>
            </a:r>
            <a:r>
              <a:rPr lang="en-US" altLang="zh-CN" dirty="0">
                <a:solidFill>
                  <a:schemeClr val="accent4"/>
                </a:solidFill>
              </a:rPr>
              <a:t>Other</a:t>
            </a:r>
            <a:r>
              <a:rPr lang="zh-CN" altLang="en-US" dirty="0">
                <a:solidFill>
                  <a:schemeClr val="accent4"/>
                </a:solidFill>
              </a:rPr>
              <a:t>”，观察任何报告</a:t>
            </a:r>
            <a:r>
              <a:rPr lang="en-US" altLang="zh-CN" dirty="0">
                <a:solidFill>
                  <a:schemeClr val="accent4"/>
                </a:solidFill>
              </a:rPr>
              <a:t>X′</a:t>
            </a:r>
            <a:r>
              <a:rPr lang="zh-CN" altLang="en-US" dirty="0">
                <a:solidFill>
                  <a:schemeClr val="accent4"/>
                </a:solidFill>
              </a:rPr>
              <a:t>的条件概率由下式给出</a:t>
            </a:r>
          </a:p>
        </p:txBody>
      </p:sp>
      <p:pic>
        <p:nvPicPr>
          <p:cNvPr id="9" name="图片 8">
            <a:extLst>
              <a:ext uri="{FF2B5EF4-FFF2-40B4-BE49-F238E27FC236}">
                <a16:creationId xmlns:a16="http://schemas.microsoft.com/office/drawing/2014/main" id="{64E1771C-1B6F-4007-EC02-2BA5F5038C36}"/>
              </a:ext>
            </a:extLst>
          </p:cNvPr>
          <p:cNvPicPr>
            <a:picLocks noChangeAspect="1"/>
          </p:cNvPicPr>
          <p:nvPr/>
        </p:nvPicPr>
        <p:blipFill>
          <a:blip r:embed="rId2"/>
          <a:stretch>
            <a:fillRect/>
          </a:stretch>
        </p:blipFill>
        <p:spPr>
          <a:xfrm>
            <a:off x="1654431" y="5100204"/>
            <a:ext cx="6582826" cy="976759"/>
          </a:xfrm>
          <a:prstGeom prst="rect">
            <a:avLst/>
          </a:prstGeom>
        </p:spPr>
      </p:pic>
      <p:sp>
        <p:nvSpPr>
          <p:cNvPr id="2" name="文本框 1">
            <a:extLst>
              <a:ext uri="{FF2B5EF4-FFF2-40B4-BE49-F238E27FC236}">
                <a16:creationId xmlns:a16="http://schemas.microsoft.com/office/drawing/2014/main" id="{3D442F19-EDC4-B294-E556-BBFD344BF43F}"/>
              </a:ext>
            </a:extLst>
          </p:cNvPr>
          <p:cNvSpPr txBox="1"/>
          <p:nvPr/>
        </p:nvSpPr>
        <p:spPr>
          <a:xfrm>
            <a:off x="584200" y="6189824"/>
            <a:ext cx="10110460" cy="369332"/>
          </a:xfrm>
          <a:prstGeom prst="rect">
            <a:avLst/>
          </a:prstGeom>
          <a:noFill/>
        </p:spPr>
        <p:txBody>
          <a:bodyPr wrap="none" rtlCol="0">
            <a:spAutoFit/>
          </a:bodyPr>
          <a:lstStyle/>
          <a:p>
            <a:r>
              <a:rPr lang="zh-CN" altLang="en-US" dirty="0">
                <a:solidFill>
                  <a:schemeClr val="accent4"/>
                </a:solidFill>
              </a:rPr>
              <a:t>我们可以使用这个估计值来运行带有“</a:t>
            </a:r>
            <a:r>
              <a:rPr lang="en-US" altLang="zh-CN" dirty="0">
                <a:solidFill>
                  <a:schemeClr val="accent4"/>
                </a:solidFill>
              </a:rPr>
              <a:t>Other</a:t>
            </a:r>
            <a:r>
              <a:rPr lang="zh-CN" altLang="en-US" dirty="0">
                <a:solidFill>
                  <a:schemeClr val="accent4"/>
                </a:solidFill>
              </a:rPr>
              <a:t>”类别的</a:t>
            </a:r>
            <a:r>
              <a:rPr lang="en-US" altLang="zh-CN" dirty="0">
                <a:solidFill>
                  <a:schemeClr val="accent4"/>
                </a:solidFill>
              </a:rPr>
              <a:t>EM</a:t>
            </a:r>
            <a:r>
              <a:rPr lang="zh-CN" altLang="en-US" dirty="0">
                <a:solidFill>
                  <a:schemeClr val="accent4"/>
                </a:solidFill>
              </a:rPr>
              <a:t>算法，从而获得联合分布的无偏估计值。</a:t>
            </a:r>
          </a:p>
        </p:txBody>
      </p:sp>
      <p:pic>
        <p:nvPicPr>
          <p:cNvPr id="10" name="图片 9">
            <a:extLst>
              <a:ext uri="{FF2B5EF4-FFF2-40B4-BE49-F238E27FC236}">
                <a16:creationId xmlns:a16="http://schemas.microsoft.com/office/drawing/2014/main" id="{ECCDAB55-EA4A-ED0B-46DD-55FAE79DC720}"/>
              </a:ext>
            </a:extLst>
          </p:cNvPr>
          <p:cNvPicPr>
            <a:picLocks noChangeAspect="1"/>
          </p:cNvPicPr>
          <p:nvPr/>
        </p:nvPicPr>
        <p:blipFill>
          <a:blip r:embed="rId3"/>
          <a:stretch>
            <a:fillRect/>
          </a:stretch>
        </p:blipFill>
        <p:spPr>
          <a:xfrm>
            <a:off x="8591045" y="4634504"/>
            <a:ext cx="2260716" cy="685835"/>
          </a:xfrm>
          <a:prstGeom prst="rect">
            <a:avLst/>
          </a:prstGeom>
          <a:ln>
            <a:solidFill>
              <a:schemeClr val="accent2"/>
            </a:solidFill>
          </a:ln>
        </p:spPr>
      </p:pic>
      <p:sp>
        <p:nvSpPr>
          <p:cNvPr id="3" name="标题 1">
            <a:extLst>
              <a:ext uri="{FF2B5EF4-FFF2-40B4-BE49-F238E27FC236}">
                <a16:creationId xmlns:a16="http://schemas.microsoft.com/office/drawing/2014/main" id="{DAC21325-DE52-118C-C336-6CDD8AACBB2D}"/>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
        <p:nvSpPr>
          <p:cNvPr id="11" name="文本框 10">
            <a:extLst>
              <a:ext uri="{FF2B5EF4-FFF2-40B4-BE49-F238E27FC236}">
                <a16:creationId xmlns:a16="http://schemas.microsoft.com/office/drawing/2014/main" id="{4D899A11-751E-4CC6-A925-D45E149D0937}"/>
              </a:ext>
            </a:extLst>
          </p:cNvPr>
          <p:cNvSpPr txBox="1"/>
          <p:nvPr/>
        </p:nvSpPr>
        <p:spPr>
          <a:xfrm>
            <a:off x="8159938" y="5443121"/>
            <a:ext cx="3360550" cy="646331"/>
          </a:xfrm>
          <a:prstGeom prst="rect">
            <a:avLst/>
          </a:prstGeom>
          <a:noFill/>
        </p:spPr>
        <p:txBody>
          <a:bodyPr wrap="square" rtlCol="0">
            <a:spAutoFit/>
          </a:bodyPr>
          <a:lstStyle/>
          <a:p>
            <a:r>
              <a:rPr lang="zh-CN" altLang="en-US" dirty="0"/>
              <a:t>“</a:t>
            </a:r>
            <a:r>
              <a:rPr lang="en-US" altLang="zh-CN" dirty="0"/>
              <a:t>Other</a:t>
            </a:r>
            <a:r>
              <a:rPr lang="zh-CN" altLang="en-US" dirty="0"/>
              <a:t>”类别中字符串设置的估计次数比例</a:t>
            </a:r>
          </a:p>
        </p:txBody>
      </p:sp>
    </p:spTree>
    <p:extLst>
      <p:ext uri="{BB962C8B-B14F-4D97-AF65-F5344CB8AC3E}">
        <p14:creationId xmlns:p14="http://schemas.microsoft.com/office/powerpoint/2010/main" val="2973397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0FCC1-0F86-F126-76EB-7E3BFAB5A509}"/>
              </a:ext>
            </a:extLst>
          </p:cNvPr>
          <p:cNvSpPr txBox="1"/>
          <p:nvPr/>
        </p:nvSpPr>
        <p:spPr>
          <a:xfrm>
            <a:off x="618185" y="1262128"/>
            <a:ext cx="9795310" cy="461665"/>
          </a:xfrm>
          <a:prstGeom prst="rect">
            <a:avLst/>
          </a:prstGeom>
          <a:noFill/>
        </p:spPr>
        <p:txBody>
          <a:bodyPr wrap="none" rtlCol="0">
            <a:spAutoFit/>
          </a:bodyPr>
          <a:lstStyle/>
          <a:p>
            <a:r>
              <a:rPr lang="en-US" altLang="zh-CN" sz="2400" b="1" dirty="0"/>
              <a:t>3.Estimating the Variance-Covariance Matrix   </a:t>
            </a:r>
            <a:r>
              <a:rPr lang="zh-CN" altLang="en-US" sz="2400" b="1" dirty="0"/>
              <a:t>估计方差</a:t>
            </a:r>
            <a:r>
              <a:rPr lang="en-US" altLang="zh-CN" sz="2400" b="1" dirty="0"/>
              <a:t>-</a:t>
            </a:r>
            <a:r>
              <a:rPr lang="zh-CN" altLang="en-US" sz="2400" b="1" dirty="0"/>
              <a:t>协方差矩阵</a:t>
            </a:r>
          </a:p>
        </p:txBody>
      </p:sp>
      <p:sp>
        <p:nvSpPr>
          <p:cNvPr id="5" name="文本框 4">
            <a:extLst>
              <a:ext uri="{FF2B5EF4-FFF2-40B4-BE49-F238E27FC236}">
                <a16:creationId xmlns:a16="http://schemas.microsoft.com/office/drawing/2014/main" id="{10087A1B-0563-8918-ABA9-90ADEFCA5DA4}"/>
              </a:ext>
            </a:extLst>
          </p:cNvPr>
          <p:cNvSpPr txBox="1"/>
          <p:nvPr/>
        </p:nvSpPr>
        <p:spPr>
          <a:xfrm>
            <a:off x="875764" y="1951150"/>
            <a:ext cx="9135834" cy="369332"/>
          </a:xfrm>
          <a:prstGeom prst="rect">
            <a:avLst/>
          </a:prstGeom>
          <a:noFill/>
        </p:spPr>
        <p:txBody>
          <a:bodyPr wrap="none" rtlCol="0">
            <a:spAutoFit/>
          </a:bodyPr>
          <a:lstStyle/>
          <a:p>
            <a:r>
              <a:rPr lang="zh-CN" altLang="en-US" dirty="0"/>
              <a:t>协方差：一般用来刻画</a:t>
            </a:r>
            <a:r>
              <a:rPr lang="zh-CN" altLang="en-US" dirty="0">
                <a:solidFill>
                  <a:schemeClr val="accent2"/>
                </a:solidFill>
              </a:rPr>
              <a:t>两个随机变量</a:t>
            </a:r>
            <a:r>
              <a:rPr lang="zh-CN" altLang="en-US" dirty="0"/>
              <a:t>的</a:t>
            </a:r>
            <a:r>
              <a:rPr lang="zh-CN" altLang="en-US" dirty="0">
                <a:solidFill>
                  <a:schemeClr val="accent2"/>
                </a:solidFill>
              </a:rPr>
              <a:t>相似程度</a:t>
            </a:r>
            <a:r>
              <a:rPr lang="en-US" altLang="zh-CN" dirty="0">
                <a:solidFill>
                  <a:schemeClr val="accent2"/>
                </a:solidFill>
              </a:rPr>
              <a:t>,</a:t>
            </a:r>
            <a:r>
              <a:rPr lang="zh-CN" altLang="en-US" dirty="0"/>
              <a:t>记作</a:t>
            </a:r>
            <a:r>
              <a:rPr lang="en-US" altLang="zh-CN" dirty="0"/>
              <a:t>COV</a:t>
            </a:r>
            <a:r>
              <a:rPr lang="zh-CN" altLang="en-US" dirty="0"/>
              <a:t>（</a:t>
            </a:r>
            <a:r>
              <a:rPr lang="en-US" altLang="zh-CN" dirty="0"/>
              <a:t>X,Y</a:t>
            </a:r>
            <a:r>
              <a:rPr lang="zh-CN" altLang="en-US" dirty="0"/>
              <a:t>）。计算公式定义如下：</a:t>
            </a:r>
          </a:p>
        </p:txBody>
      </p:sp>
      <p:pic>
        <p:nvPicPr>
          <p:cNvPr id="7" name="图片 6">
            <a:extLst>
              <a:ext uri="{FF2B5EF4-FFF2-40B4-BE49-F238E27FC236}">
                <a16:creationId xmlns:a16="http://schemas.microsoft.com/office/drawing/2014/main" id="{7B459977-B0AC-92DB-70A8-8E07F44F497A}"/>
              </a:ext>
            </a:extLst>
          </p:cNvPr>
          <p:cNvPicPr>
            <a:picLocks noChangeAspect="1"/>
          </p:cNvPicPr>
          <p:nvPr/>
        </p:nvPicPr>
        <p:blipFill>
          <a:blip r:embed="rId2"/>
          <a:stretch>
            <a:fillRect/>
          </a:stretch>
        </p:blipFill>
        <p:spPr>
          <a:xfrm>
            <a:off x="3848100" y="2324100"/>
            <a:ext cx="4495800" cy="1104900"/>
          </a:xfrm>
          <a:prstGeom prst="rect">
            <a:avLst/>
          </a:prstGeom>
        </p:spPr>
      </p:pic>
      <p:sp>
        <p:nvSpPr>
          <p:cNvPr id="8" name="文本框 7">
            <a:extLst>
              <a:ext uri="{FF2B5EF4-FFF2-40B4-BE49-F238E27FC236}">
                <a16:creationId xmlns:a16="http://schemas.microsoft.com/office/drawing/2014/main" id="{EF21428E-1BA2-CCE2-6C55-6C269FB439C1}"/>
              </a:ext>
            </a:extLst>
          </p:cNvPr>
          <p:cNvSpPr txBox="1"/>
          <p:nvPr/>
        </p:nvSpPr>
        <p:spPr>
          <a:xfrm>
            <a:off x="875764" y="4678251"/>
            <a:ext cx="1569660" cy="369332"/>
          </a:xfrm>
          <a:prstGeom prst="rect">
            <a:avLst/>
          </a:prstGeom>
          <a:noFill/>
        </p:spPr>
        <p:txBody>
          <a:bodyPr wrap="none" rtlCol="0">
            <a:spAutoFit/>
          </a:bodyPr>
          <a:lstStyle/>
          <a:p>
            <a:r>
              <a:rPr lang="zh-CN" altLang="en-US" dirty="0"/>
              <a:t>协方差矩阵：</a:t>
            </a:r>
          </a:p>
        </p:txBody>
      </p:sp>
      <p:pic>
        <p:nvPicPr>
          <p:cNvPr id="10" name="图片 9">
            <a:extLst>
              <a:ext uri="{FF2B5EF4-FFF2-40B4-BE49-F238E27FC236}">
                <a16:creationId xmlns:a16="http://schemas.microsoft.com/office/drawing/2014/main" id="{CF057595-4903-965F-0003-6CF1083F1183}"/>
              </a:ext>
            </a:extLst>
          </p:cNvPr>
          <p:cNvPicPr>
            <a:picLocks noChangeAspect="1"/>
          </p:cNvPicPr>
          <p:nvPr/>
        </p:nvPicPr>
        <p:blipFill>
          <a:blip r:embed="rId3"/>
          <a:stretch>
            <a:fillRect/>
          </a:stretch>
        </p:blipFill>
        <p:spPr>
          <a:xfrm>
            <a:off x="3562350" y="4986670"/>
            <a:ext cx="5067300" cy="1600200"/>
          </a:xfrm>
          <a:prstGeom prst="rect">
            <a:avLst/>
          </a:prstGeom>
        </p:spPr>
      </p:pic>
      <p:pic>
        <p:nvPicPr>
          <p:cNvPr id="12" name="图片 11">
            <a:extLst>
              <a:ext uri="{FF2B5EF4-FFF2-40B4-BE49-F238E27FC236}">
                <a16:creationId xmlns:a16="http://schemas.microsoft.com/office/drawing/2014/main" id="{0C6BF7E2-7558-57B2-BE82-DEBE5E201FF4}"/>
              </a:ext>
            </a:extLst>
          </p:cNvPr>
          <p:cNvPicPr>
            <a:picLocks noChangeAspect="1"/>
          </p:cNvPicPr>
          <p:nvPr/>
        </p:nvPicPr>
        <p:blipFill>
          <a:blip r:embed="rId4"/>
          <a:stretch>
            <a:fillRect/>
          </a:stretch>
        </p:blipFill>
        <p:spPr>
          <a:xfrm>
            <a:off x="875764" y="3468576"/>
            <a:ext cx="7210425" cy="1209675"/>
          </a:xfrm>
          <a:prstGeom prst="rect">
            <a:avLst/>
          </a:prstGeom>
        </p:spPr>
      </p:pic>
      <p:sp>
        <p:nvSpPr>
          <p:cNvPr id="2" name="标题 1">
            <a:extLst>
              <a:ext uri="{FF2B5EF4-FFF2-40B4-BE49-F238E27FC236}">
                <a16:creationId xmlns:a16="http://schemas.microsoft.com/office/drawing/2014/main" id="{598BCD60-3E2F-ABEF-8DD9-C6922D652273}"/>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3943132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763BF8D-972F-4AAB-B1C8-D653679F7358}"/>
              </a:ext>
            </a:extLst>
          </p:cNvPr>
          <p:cNvSpPr txBox="1"/>
          <p:nvPr/>
        </p:nvSpPr>
        <p:spPr>
          <a:xfrm>
            <a:off x="714777" y="1345842"/>
            <a:ext cx="5618269" cy="461665"/>
          </a:xfrm>
          <a:prstGeom prst="rect">
            <a:avLst/>
          </a:prstGeom>
          <a:noFill/>
        </p:spPr>
        <p:txBody>
          <a:bodyPr wrap="none" rtlCol="0">
            <a:spAutoFit/>
          </a:bodyPr>
          <a:lstStyle/>
          <a:p>
            <a:r>
              <a:rPr lang="en-US" altLang="zh-CN" sz="2400" b="1" dirty="0"/>
              <a:t>4.Testing for Association   </a:t>
            </a:r>
            <a:r>
              <a:rPr lang="zh-CN" altLang="en-US" sz="2400" b="1" dirty="0"/>
              <a:t>关联性测试</a:t>
            </a:r>
          </a:p>
        </p:txBody>
      </p:sp>
      <p:sp>
        <p:nvSpPr>
          <p:cNvPr id="5" name="文本框 4">
            <a:extLst>
              <a:ext uri="{FF2B5EF4-FFF2-40B4-BE49-F238E27FC236}">
                <a16:creationId xmlns:a16="http://schemas.microsoft.com/office/drawing/2014/main" id="{B3B21C8D-B80F-F337-2DB5-DC8987C6A8BD}"/>
              </a:ext>
            </a:extLst>
          </p:cNvPr>
          <p:cNvSpPr txBox="1"/>
          <p:nvPr/>
        </p:nvSpPr>
        <p:spPr>
          <a:xfrm>
            <a:off x="830687" y="2065242"/>
            <a:ext cx="3262432" cy="369332"/>
          </a:xfrm>
          <a:prstGeom prst="rect">
            <a:avLst/>
          </a:prstGeom>
          <a:noFill/>
        </p:spPr>
        <p:txBody>
          <a:bodyPr wrap="none" rtlCol="0">
            <a:spAutoFit/>
          </a:bodyPr>
          <a:lstStyle/>
          <a:p>
            <a:r>
              <a:rPr lang="zh-CN" altLang="en-US" dirty="0"/>
              <a:t>检验变量</a:t>
            </a:r>
            <a:r>
              <a:rPr lang="en-US" altLang="zh-CN" dirty="0"/>
              <a:t>X</a:t>
            </a:r>
            <a:r>
              <a:rPr lang="zh-CN" altLang="en-US" dirty="0"/>
              <a:t>和</a:t>
            </a:r>
            <a:r>
              <a:rPr lang="en-US" altLang="zh-CN" dirty="0"/>
              <a:t>Y</a:t>
            </a:r>
            <a:r>
              <a:rPr lang="zh-CN" altLang="en-US" dirty="0"/>
              <a:t>是否相互独立。</a:t>
            </a:r>
          </a:p>
        </p:txBody>
      </p:sp>
      <p:sp>
        <p:nvSpPr>
          <p:cNvPr id="2" name="标题 1">
            <a:extLst>
              <a:ext uri="{FF2B5EF4-FFF2-40B4-BE49-F238E27FC236}">
                <a16:creationId xmlns:a16="http://schemas.microsoft.com/office/drawing/2014/main" id="{D7E3F4DF-1A3D-7A45-B085-9264E8A9068C}"/>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pic>
        <p:nvPicPr>
          <p:cNvPr id="6" name="图片 5">
            <a:extLst>
              <a:ext uri="{FF2B5EF4-FFF2-40B4-BE49-F238E27FC236}">
                <a16:creationId xmlns:a16="http://schemas.microsoft.com/office/drawing/2014/main" id="{BB6FE4C8-F997-31B1-5CC5-2834435B1E13}"/>
              </a:ext>
            </a:extLst>
          </p:cNvPr>
          <p:cNvPicPr>
            <a:picLocks noChangeAspect="1"/>
          </p:cNvPicPr>
          <p:nvPr/>
        </p:nvPicPr>
        <p:blipFill>
          <a:blip r:embed="rId2"/>
          <a:stretch>
            <a:fillRect/>
          </a:stretch>
        </p:blipFill>
        <p:spPr>
          <a:xfrm>
            <a:off x="6095206" y="2065242"/>
            <a:ext cx="4923349" cy="4469584"/>
          </a:xfrm>
          <a:prstGeom prst="rect">
            <a:avLst/>
          </a:prstGeom>
        </p:spPr>
      </p:pic>
      <p:sp>
        <p:nvSpPr>
          <p:cNvPr id="7" name="文本框 6">
            <a:extLst>
              <a:ext uri="{FF2B5EF4-FFF2-40B4-BE49-F238E27FC236}">
                <a16:creationId xmlns:a16="http://schemas.microsoft.com/office/drawing/2014/main" id="{01417A24-EB32-A524-BF29-BCC05D846850}"/>
              </a:ext>
            </a:extLst>
          </p:cNvPr>
          <p:cNvSpPr txBox="1"/>
          <p:nvPr/>
        </p:nvSpPr>
        <p:spPr>
          <a:xfrm>
            <a:off x="830687" y="2630642"/>
            <a:ext cx="5136524" cy="2535951"/>
          </a:xfrm>
          <a:prstGeom prst="rect">
            <a:avLst/>
          </a:prstGeom>
          <a:noFill/>
        </p:spPr>
        <p:txBody>
          <a:bodyPr wrap="square" rtlCol="0">
            <a:spAutoFit/>
          </a:bodyPr>
          <a:lstStyle/>
          <a:p>
            <a:pPr>
              <a:lnSpc>
                <a:spcPct val="150000"/>
              </a:lnSpc>
            </a:pPr>
            <a:r>
              <a:rPr lang="zh-CN" altLang="en-US" dirty="0"/>
              <a:t>由于零假设在构造上是正确的，因此我们测试的</a:t>
            </a:r>
            <a:r>
              <a:rPr lang="en-US" altLang="zh-CN" dirty="0"/>
              <a:t>p</a:t>
            </a:r>
            <a:r>
              <a:rPr lang="zh-CN" altLang="en-US" dirty="0"/>
              <a:t>值应该具有均匀的分布。因此，我们构建的数据集的预期分位数应该均匀分布在</a:t>
            </a:r>
            <a:r>
              <a:rPr lang="en-US" altLang="zh-CN" dirty="0"/>
              <a:t>0</a:t>
            </a:r>
            <a:r>
              <a:rPr lang="zh-CN" altLang="en-US" dirty="0"/>
              <a:t>和</a:t>
            </a:r>
            <a:r>
              <a:rPr lang="en-US" altLang="zh-CN" dirty="0"/>
              <a:t>1</a:t>
            </a:r>
            <a:r>
              <a:rPr lang="zh-CN" altLang="en-US" dirty="0"/>
              <a:t>之间。根据我们从数据集中观察到的分位数绘制了这些预期分位数。这些点可以用斜率</a:t>
            </a:r>
            <a:r>
              <a:rPr lang="en-US" altLang="zh-CN" dirty="0"/>
              <a:t>1</a:t>
            </a:r>
            <a:r>
              <a:rPr lang="zh-CN" altLang="en-US" dirty="0"/>
              <a:t>和截距</a:t>
            </a:r>
            <a:r>
              <a:rPr lang="en-US" altLang="zh-CN" dirty="0"/>
              <a:t>0</a:t>
            </a:r>
            <a:r>
              <a:rPr lang="zh-CN" altLang="en-US" dirty="0"/>
              <a:t>的线性拟合很好地表示。</a:t>
            </a:r>
          </a:p>
        </p:txBody>
      </p:sp>
      <p:sp>
        <p:nvSpPr>
          <p:cNvPr id="8" name="文本框 7">
            <a:extLst>
              <a:ext uri="{FF2B5EF4-FFF2-40B4-BE49-F238E27FC236}">
                <a16:creationId xmlns:a16="http://schemas.microsoft.com/office/drawing/2014/main" id="{F5F07C02-63B8-D0AE-8228-26ED955CF5B6}"/>
              </a:ext>
            </a:extLst>
          </p:cNvPr>
          <p:cNvSpPr txBox="1"/>
          <p:nvPr/>
        </p:nvSpPr>
        <p:spPr>
          <a:xfrm>
            <a:off x="780253" y="5362661"/>
            <a:ext cx="5136524" cy="960776"/>
          </a:xfrm>
          <a:prstGeom prst="rect">
            <a:avLst/>
          </a:prstGeom>
          <a:noFill/>
        </p:spPr>
        <p:txBody>
          <a:bodyPr wrap="square" rtlCol="0">
            <a:spAutoFit/>
          </a:bodyPr>
          <a:lstStyle/>
          <a:p>
            <a:pPr>
              <a:lnSpc>
                <a:spcPct val="150000"/>
              </a:lnSpc>
            </a:pPr>
            <a:r>
              <a:rPr lang="zh-CN" altLang="en-US" sz="2000" b="1" dirty="0">
                <a:solidFill>
                  <a:schemeClr val="accent2"/>
                </a:solidFill>
              </a:rPr>
              <a:t>结论：测试统计量具有作为变量独立性测试所需的特性</a:t>
            </a:r>
          </a:p>
        </p:txBody>
      </p:sp>
    </p:spTree>
    <p:extLst>
      <p:ext uri="{BB962C8B-B14F-4D97-AF65-F5344CB8AC3E}">
        <p14:creationId xmlns:p14="http://schemas.microsoft.com/office/powerpoint/2010/main" val="4184498931"/>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A2AB44-8CF2-47F2-5875-780905998E8E}"/>
              </a:ext>
            </a:extLst>
          </p:cNvPr>
          <p:cNvPicPr>
            <a:picLocks noChangeAspect="1"/>
          </p:cNvPicPr>
          <p:nvPr/>
        </p:nvPicPr>
        <p:blipFill>
          <a:blip r:embed="rId2"/>
          <a:stretch>
            <a:fillRect/>
          </a:stretch>
        </p:blipFill>
        <p:spPr>
          <a:xfrm>
            <a:off x="4472249" y="1345332"/>
            <a:ext cx="6413830" cy="5035809"/>
          </a:xfrm>
          <a:prstGeom prst="rect">
            <a:avLst/>
          </a:prstGeom>
        </p:spPr>
      </p:pic>
      <p:sp>
        <p:nvSpPr>
          <p:cNvPr id="3" name="文本框 2">
            <a:extLst>
              <a:ext uri="{FF2B5EF4-FFF2-40B4-BE49-F238E27FC236}">
                <a16:creationId xmlns:a16="http://schemas.microsoft.com/office/drawing/2014/main" id="{DF6DC612-7214-DD12-C85A-8FF77C0181A8}"/>
              </a:ext>
            </a:extLst>
          </p:cNvPr>
          <p:cNvSpPr txBox="1"/>
          <p:nvPr/>
        </p:nvSpPr>
        <p:spPr>
          <a:xfrm>
            <a:off x="2607338" y="2942169"/>
            <a:ext cx="1800493" cy="369332"/>
          </a:xfrm>
          <a:prstGeom prst="rect">
            <a:avLst/>
          </a:prstGeom>
          <a:noFill/>
        </p:spPr>
        <p:txBody>
          <a:bodyPr wrap="none" rtlCol="0">
            <a:spAutoFit/>
          </a:bodyPr>
          <a:lstStyle/>
          <a:p>
            <a:r>
              <a:rPr lang="zh-CN" altLang="en-US" dirty="0"/>
              <a:t>真实的联合分布</a:t>
            </a:r>
          </a:p>
        </p:txBody>
      </p:sp>
      <p:sp>
        <p:nvSpPr>
          <p:cNvPr id="7" name="文本框 6">
            <a:extLst>
              <a:ext uri="{FF2B5EF4-FFF2-40B4-BE49-F238E27FC236}">
                <a16:creationId xmlns:a16="http://schemas.microsoft.com/office/drawing/2014/main" id="{5D11FA53-509F-EA32-0C90-8A328E9646EF}"/>
              </a:ext>
            </a:extLst>
          </p:cNvPr>
          <p:cNvSpPr txBox="1"/>
          <p:nvPr/>
        </p:nvSpPr>
        <p:spPr>
          <a:xfrm>
            <a:off x="2639547" y="5622648"/>
            <a:ext cx="1800493" cy="369332"/>
          </a:xfrm>
          <a:prstGeom prst="rect">
            <a:avLst/>
          </a:prstGeom>
          <a:noFill/>
        </p:spPr>
        <p:txBody>
          <a:bodyPr wrap="none" rtlCol="0">
            <a:spAutoFit/>
          </a:bodyPr>
          <a:lstStyle/>
          <a:p>
            <a:r>
              <a:rPr lang="zh-CN" altLang="en-US" dirty="0"/>
              <a:t>估计的联合分布</a:t>
            </a:r>
          </a:p>
        </p:txBody>
      </p:sp>
      <p:sp>
        <p:nvSpPr>
          <p:cNvPr id="8" name="文本框 7">
            <a:extLst>
              <a:ext uri="{FF2B5EF4-FFF2-40B4-BE49-F238E27FC236}">
                <a16:creationId xmlns:a16="http://schemas.microsoft.com/office/drawing/2014/main" id="{57F8142B-2711-7C2F-7936-03F2B33EC7D9}"/>
              </a:ext>
            </a:extLst>
          </p:cNvPr>
          <p:cNvSpPr txBox="1"/>
          <p:nvPr/>
        </p:nvSpPr>
        <p:spPr>
          <a:xfrm>
            <a:off x="599091" y="1263697"/>
            <a:ext cx="3113257" cy="1134413"/>
          </a:xfrm>
          <a:prstGeom prst="rect">
            <a:avLst/>
          </a:prstGeom>
          <a:noFill/>
        </p:spPr>
        <p:txBody>
          <a:bodyPr wrap="square" rtlCol="0">
            <a:spAutoFit/>
          </a:bodyPr>
          <a:lstStyle/>
          <a:p>
            <a:pPr>
              <a:lnSpc>
                <a:spcPct val="150000"/>
              </a:lnSpc>
            </a:pPr>
            <a:r>
              <a:rPr lang="zh-CN" altLang="en-US" sz="2400" b="1" dirty="0"/>
              <a:t>通过</a:t>
            </a:r>
            <a:r>
              <a:rPr lang="en-US" altLang="zh-CN" sz="2400" b="1" dirty="0"/>
              <a:t>1,000,000</a:t>
            </a:r>
            <a:r>
              <a:rPr lang="zh-CN" altLang="en-US" sz="2400" b="1" dirty="0"/>
              <a:t>份报告模拟后的仿真结果：</a:t>
            </a:r>
          </a:p>
        </p:txBody>
      </p:sp>
      <p:sp>
        <p:nvSpPr>
          <p:cNvPr id="10" name="L 形 9">
            <a:extLst>
              <a:ext uri="{FF2B5EF4-FFF2-40B4-BE49-F238E27FC236}">
                <a16:creationId xmlns:a16="http://schemas.microsoft.com/office/drawing/2014/main" id="{2007EC48-3066-DEF6-9153-897E1DFF00FF}"/>
              </a:ext>
            </a:extLst>
          </p:cNvPr>
          <p:cNvSpPr/>
          <p:nvPr/>
        </p:nvSpPr>
        <p:spPr>
          <a:xfrm rot="16200000">
            <a:off x="6813427" y="2999813"/>
            <a:ext cx="1497242" cy="4819650"/>
          </a:xfrm>
          <a:prstGeom prst="corner">
            <a:avLst>
              <a:gd name="adj1" fmla="val 39815"/>
              <a:gd name="adj2" fmla="val 14938"/>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 形 10">
            <a:extLst>
              <a:ext uri="{FF2B5EF4-FFF2-40B4-BE49-F238E27FC236}">
                <a16:creationId xmlns:a16="http://schemas.microsoft.com/office/drawing/2014/main" id="{489A263A-1D29-4CE4-7C05-E231F182CD06}"/>
              </a:ext>
            </a:extLst>
          </p:cNvPr>
          <p:cNvSpPr/>
          <p:nvPr/>
        </p:nvSpPr>
        <p:spPr>
          <a:xfrm rot="16200000">
            <a:off x="6813427" y="390937"/>
            <a:ext cx="1497242" cy="4819650"/>
          </a:xfrm>
          <a:prstGeom prst="corner">
            <a:avLst>
              <a:gd name="adj1" fmla="val 39815"/>
              <a:gd name="adj2" fmla="val 14938"/>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id="{867C4496-47A7-9836-12A1-FCD90BB81318}"/>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58643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0DA139-A043-CBE8-68CB-6A13CCD476F5}"/>
              </a:ext>
            </a:extLst>
          </p:cNvPr>
          <p:cNvPicPr>
            <a:picLocks noChangeAspect="1"/>
          </p:cNvPicPr>
          <p:nvPr/>
        </p:nvPicPr>
        <p:blipFill>
          <a:blip r:embed="rId2"/>
          <a:stretch>
            <a:fillRect/>
          </a:stretch>
        </p:blipFill>
        <p:spPr>
          <a:xfrm>
            <a:off x="403618" y="1356316"/>
            <a:ext cx="7015514" cy="2440179"/>
          </a:xfrm>
          <a:prstGeom prst="rect">
            <a:avLst/>
          </a:prstGeom>
        </p:spPr>
      </p:pic>
      <p:sp>
        <p:nvSpPr>
          <p:cNvPr id="2" name="文本框 1">
            <a:extLst>
              <a:ext uri="{FF2B5EF4-FFF2-40B4-BE49-F238E27FC236}">
                <a16:creationId xmlns:a16="http://schemas.microsoft.com/office/drawing/2014/main" id="{6E7FE908-8BF9-C7D7-0AB9-416D6385CABB}"/>
              </a:ext>
            </a:extLst>
          </p:cNvPr>
          <p:cNvSpPr txBox="1"/>
          <p:nvPr/>
        </p:nvSpPr>
        <p:spPr>
          <a:xfrm>
            <a:off x="7322645" y="1156262"/>
            <a:ext cx="3945311" cy="400110"/>
          </a:xfrm>
          <a:prstGeom prst="rect">
            <a:avLst/>
          </a:prstGeom>
          <a:noFill/>
        </p:spPr>
        <p:txBody>
          <a:bodyPr wrap="none" rtlCol="0">
            <a:spAutoFit/>
          </a:bodyPr>
          <a:lstStyle/>
          <a:p>
            <a:r>
              <a:rPr lang="zh-CN" altLang="en-US" sz="2000" b="1" dirty="0">
                <a:solidFill>
                  <a:schemeClr val="accent4"/>
                </a:solidFill>
              </a:rPr>
              <a:t>忽略“</a:t>
            </a:r>
            <a:r>
              <a:rPr lang="en-US" altLang="zh-CN" sz="2000" b="1" dirty="0">
                <a:solidFill>
                  <a:schemeClr val="accent4"/>
                </a:solidFill>
              </a:rPr>
              <a:t>Other</a:t>
            </a:r>
            <a:r>
              <a:rPr lang="zh-CN" altLang="en-US" sz="2000" b="1" dirty="0">
                <a:solidFill>
                  <a:schemeClr val="accent4"/>
                </a:solidFill>
              </a:rPr>
              <a:t>”类别得到的结果：</a:t>
            </a:r>
          </a:p>
        </p:txBody>
      </p:sp>
      <p:sp>
        <p:nvSpPr>
          <p:cNvPr id="3" name="文本框 2">
            <a:extLst>
              <a:ext uri="{FF2B5EF4-FFF2-40B4-BE49-F238E27FC236}">
                <a16:creationId xmlns:a16="http://schemas.microsoft.com/office/drawing/2014/main" id="{5279A4E7-EEF3-BEC6-AB09-306DA9B0DE81}"/>
              </a:ext>
            </a:extLst>
          </p:cNvPr>
          <p:cNvSpPr txBox="1"/>
          <p:nvPr/>
        </p:nvSpPr>
        <p:spPr>
          <a:xfrm>
            <a:off x="7546694" y="1724046"/>
            <a:ext cx="3721262" cy="1704954"/>
          </a:xfrm>
          <a:prstGeom prst="rect">
            <a:avLst/>
          </a:prstGeom>
          <a:noFill/>
        </p:spPr>
        <p:txBody>
          <a:bodyPr wrap="square" rtlCol="0">
            <a:spAutoFit/>
          </a:bodyPr>
          <a:lstStyle/>
          <a:p>
            <a:pPr>
              <a:lnSpc>
                <a:spcPct val="150000"/>
              </a:lnSpc>
            </a:pPr>
            <a:r>
              <a:rPr lang="zh-CN" altLang="en-US" dirty="0"/>
              <a:t>忽略“</a:t>
            </a:r>
            <a:r>
              <a:rPr lang="en-US" altLang="zh-CN" dirty="0"/>
              <a:t>Other</a:t>
            </a:r>
            <a:r>
              <a:rPr lang="zh-CN" altLang="en-US" dirty="0"/>
              <a:t>”类别导致了联合分布和条件分布的</a:t>
            </a:r>
            <a:r>
              <a:rPr lang="zh-CN" altLang="en-US" dirty="0">
                <a:solidFill>
                  <a:schemeClr val="accent2"/>
                </a:solidFill>
              </a:rPr>
              <a:t>有偏估计</a:t>
            </a:r>
            <a:r>
              <a:rPr lang="zh-CN" altLang="en-US" dirty="0"/>
              <a:t>。</a:t>
            </a:r>
            <a:endParaRPr lang="en-US" altLang="zh-CN" dirty="0"/>
          </a:p>
          <a:p>
            <a:pPr>
              <a:lnSpc>
                <a:spcPct val="150000"/>
              </a:lnSpc>
            </a:pPr>
            <a:r>
              <a:rPr lang="zh-CN" altLang="en-US" dirty="0"/>
              <a:t>对于条件分布，存在对平均值的回归，其中</a:t>
            </a:r>
            <a:r>
              <a:rPr lang="zh-CN" altLang="en-US" dirty="0">
                <a:solidFill>
                  <a:schemeClr val="accent2"/>
                </a:solidFill>
              </a:rPr>
              <a:t>高值被低估，低值被高估</a:t>
            </a:r>
            <a:r>
              <a:rPr lang="zh-CN" altLang="en-US" dirty="0"/>
              <a:t>。</a:t>
            </a:r>
          </a:p>
        </p:txBody>
      </p:sp>
      <p:pic>
        <p:nvPicPr>
          <p:cNvPr id="4" name="图片 3">
            <a:extLst>
              <a:ext uri="{FF2B5EF4-FFF2-40B4-BE49-F238E27FC236}">
                <a16:creationId xmlns:a16="http://schemas.microsoft.com/office/drawing/2014/main" id="{525B7BD0-4FD8-651B-6F08-128F1A80F817}"/>
              </a:ext>
            </a:extLst>
          </p:cNvPr>
          <p:cNvPicPr>
            <a:picLocks noChangeAspect="1"/>
          </p:cNvPicPr>
          <p:nvPr/>
        </p:nvPicPr>
        <p:blipFill>
          <a:blip r:embed="rId3"/>
          <a:stretch>
            <a:fillRect/>
          </a:stretch>
        </p:blipFill>
        <p:spPr>
          <a:xfrm>
            <a:off x="3864704" y="4164459"/>
            <a:ext cx="7144060" cy="2495637"/>
          </a:xfrm>
          <a:prstGeom prst="rect">
            <a:avLst/>
          </a:prstGeom>
        </p:spPr>
      </p:pic>
      <p:sp>
        <p:nvSpPr>
          <p:cNvPr id="6" name="文本框 5">
            <a:extLst>
              <a:ext uri="{FF2B5EF4-FFF2-40B4-BE49-F238E27FC236}">
                <a16:creationId xmlns:a16="http://schemas.microsoft.com/office/drawing/2014/main" id="{09481A3A-63BF-503F-839D-F77B96B688D1}"/>
              </a:ext>
            </a:extLst>
          </p:cNvPr>
          <p:cNvSpPr txBox="1"/>
          <p:nvPr/>
        </p:nvSpPr>
        <p:spPr>
          <a:xfrm>
            <a:off x="792865" y="5088421"/>
            <a:ext cx="3031327" cy="1289456"/>
          </a:xfrm>
          <a:prstGeom prst="rect">
            <a:avLst/>
          </a:prstGeom>
          <a:noFill/>
        </p:spPr>
        <p:txBody>
          <a:bodyPr wrap="square" rtlCol="0">
            <a:spAutoFit/>
          </a:bodyPr>
          <a:lstStyle/>
          <a:p>
            <a:pPr>
              <a:lnSpc>
                <a:spcPct val="150000"/>
              </a:lnSpc>
            </a:pPr>
            <a:r>
              <a:rPr lang="zh-CN" altLang="en-US" dirty="0"/>
              <a:t>考虑了“</a:t>
            </a:r>
            <a:r>
              <a:rPr lang="en-US" altLang="zh-CN" dirty="0"/>
              <a:t>Other</a:t>
            </a:r>
            <a:r>
              <a:rPr lang="zh-CN" altLang="en-US" dirty="0"/>
              <a:t>”类别后解决了问题，并且估计值更</a:t>
            </a:r>
            <a:r>
              <a:rPr lang="zh-CN" altLang="en-US" dirty="0">
                <a:solidFill>
                  <a:schemeClr val="accent2"/>
                </a:solidFill>
              </a:rPr>
              <a:t>接近真实情况</a:t>
            </a:r>
            <a:r>
              <a:rPr lang="zh-CN" altLang="en-US" dirty="0"/>
              <a:t>。</a:t>
            </a:r>
          </a:p>
        </p:txBody>
      </p:sp>
      <p:sp>
        <p:nvSpPr>
          <p:cNvPr id="7" name="文本框 6">
            <a:extLst>
              <a:ext uri="{FF2B5EF4-FFF2-40B4-BE49-F238E27FC236}">
                <a16:creationId xmlns:a16="http://schemas.microsoft.com/office/drawing/2014/main" id="{B766D0B9-D1E8-AC99-869A-B7002A7C728D}"/>
              </a:ext>
            </a:extLst>
          </p:cNvPr>
          <p:cNvSpPr txBox="1"/>
          <p:nvPr/>
        </p:nvSpPr>
        <p:spPr>
          <a:xfrm>
            <a:off x="335872" y="4520637"/>
            <a:ext cx="3945311" cy="400110"/>
          </a:xfrm>
          <a:prstGeom prst="rect">
            <a:avLst/>
          </a:prstGeom>
          <a:noFill/>
        </p:spPr>
        <p:txBody>
          <a:bodyPr wrap="none" rtlCol="0">
            <a:spAutoFit/>
          </a:bodyPr>
          <a:lstStyle/>
          <a:p>
            <a:r>
              <a:rPr lang="zh-CN" altLang="en-US" sz="2000" b="1" dirty="0">
                <a:solidFill>
                  <a:schemeClr val="accent4"/>
                </a:solidFill>
              </a:rPr>
              <a:t>考虑“</a:t>
            </a:r>
            <a:r>
              <a:rPr lang="en-US" altLang="zh-CN" sz="2000" b="1" dirty="0">
                <a:solidFill>
                  <a:schemeClr val="accent4"/>
                </a:solidFill>
              </a:rPr>
              <a:t>Other</a:t>
            </a:r>
            <a:r>
              <a:rPr lang="zh-CN" altLang="en-US" sz="2000" b="1" dirty="0">
                <a:solidFill>
                  <a:schemeClr val="accent4"/>
                </a:solidFill>
              </a:rPr>
              <a:t>”类别得到的结果：</a:t>
            </a:r>
          </a:p>
        </p:txBody>
      </p:sp>
      <p:sp>
        <p:nvSpPr>
          <p:cNvPr id="8" name="标题 1">
            <a:extLst>
              <a:ext uri="{FF2B5EF4-FFF2-40B4-BE49-F238E27FC236}">
                <a16:creationId xmlns:a16="http://schemas.microsoft.com/office/drawing/2014/main" id="{AFC3BC6D-B492-EDCD-A4FC-7FE3B6C1B01C}"/>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43743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EAB8AD-F9C5-E4A6-8F3E-43CE6DC62250}"/>
              </a:ext>
            </a:extLst>
          </p:cNvPr>
          <p:cNvPicPr>
            <a:picLocks noChangeAspect="1"/>
          </p:cNvPicPr>
          <p:nvPr/>
        </p:nvPicPr>
        <p:blipFill>
          <a:blip r:embed="rId2"/>
          <a:stretch>
            <a:fillRect/>
          </a:stretch>
        </p:blipFill>
        <p:spPr>
          <a:xfrm>
            <a:off x="3426647" y="1253126"/>
            <a:ext cx="7963119" cy="5097461"/>
          </a:xfrm>
          <a:prstGeom prst="rect">
            <a:avLst/>
          </a:prstGeom>
        </p:spPr>
      </p:pic>
      <p:sp>
        <p:nvSpPr>
          <p:cNvPr id="2" name="文本框 1">
            <a:extLst>
              <a:ext uri="{FF2B5EF4-FFF2-40B4-BE49-F238E27FC236}">
                <a16:creationId xmlns:a16="http://schemas.microsoft.com/office/drawing/2014/main" id="{818A4B9E-295E-298A-BD2E-7734C13268E9}"/>
              </a:ext>
            </a:extLst>
          </p:cNvPr>
          <p:cNvSpPr txBox="1"/>
          <p:nvPr/>
        </p:nvSpPr>
        <p:spPr>
          <a:xfrm>
            <a:off x="669925" y="1884966"/>
            <a:ext cx="2533650" cy="4613442"/>
          </a:xfrm>
          <a:prstGeom prst="rect">
            <a:avLst/>
          </a:prstGeom>
          <a:noFill/>
        </p:spPr>
        <p:txBody>
          <a:bodyPr wrap="square" rtlCol="0">
            <a:spAutoFit/>
          </a:bodyPr>
          <a:lstStyle/>
          <a:p>
            <a:pPr>
              <a:lnSpc>
                <a:spcPct val="150000"/>
              </a:lnSpc>
            </a:pPr>
            <a:r>
              <a:rPr lang="zh-CN" altLang="en-US" dirty="0"/>
              <a:t>估算软件项目类别的联合分布，以及它们是免费的还是可购买的。类别按付费分数排序，如顶部面板所示。底部面板绘制了</a:t>
            </a:r>
            <a:r>
              <a:rPr lang="en-US" altLang="zh-CN" dirty="0"/>
              <a:t>60</a:t>
            </a:r>
            <a:r>
              <a:rPr lang="zh-CN" altLang="en-US" dirty="0"/>
              <a:t>个真实和估计的联合频率以及</a:t>
            </a:r>
            <a:r>
              <a:rPr lang="en-US" altLang="zh-CN" dirty="0"/>
              <a:t>95%</a:t>
            </a:r>
            <a:r>
              <a:rPr lang="zh-CN" altLang="en-US" dirty="0"/>
              <a:t>的置信区间，如水平条所示。真实频率和估计频率（免费</a:t>
            </a:r>
            <a:r>
              <a:rPr lang="en-US" altLang="zh-CN" dirty="0"/>
              <a:t>+</a:t>
            </a:r>
            <a:r>
              <a:rPr lang="zh-CN" altLang="en-US" dirty="0"/>
              <a:t>付费）合计为</a:t>
            </a:r>
            <a:r>
              <a:rPr lang="en-US" altLang="zh-CN" dirty="0"/>
              <a:t>1</a:t>
            </a:r>
            <a:r>
              <a:rPr lang="zh-CN" altLang="en-US" dirty="0"/>
              <a:t>。</a:t>
            </a:r>
          </a:p>
        </p:txBody>
      </p:sp>
      <p:sp>
        <p:nvSpPr>
          <p:cNvPr id="3" name="标题 1">
            <a:extLst>
              <a:ext uri="{FF2B5EF4-FFF2-40B4-BE49-F238E27FC236}">
                <a16:creationId xmlns:a16="http://schemas.microsoft.com/office/drawing/2014/main" id="{B20342E4-1039-129F-9654-8F1AD1E31153}"/>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
        <p:nvSpPr>
          <p:cNvPr id="4" name="文本框 3">
            <a:extLst>
              <a:ext uri="{FF2B5EF4-FFF2-40B4-BE49-F238E27FC236}">
                <a16:creationId xmlns:a16="http://schemas.microsoft.com/office/drawing/2014/main" id="{38E6D4EC-CCC0-6211-B161-0C1F6FF8BAC4}"/>
              </a:ext>
            </a:extLst>
          </p:cNvPr>
          <p:cNvSpPr txBox="1"/>
          <p:nvPr/>
        </p:nvSpPr>
        <p:spPr>
          <a:xfrm>
            <a:off x="669925" y="1133341"/>
            <a:ext cx="3570208" cy="461665"/>
          </a:xfrm>
          <a:prstGeom prst="rect">
            <a:avLst/>
          </a:prstGeom>
          <a:noFill/>
        </p:spPr>
        <p:txBody>
          <a:bodyPr wrap="none" rtlCol="0">
            <a:spAutoFit/>
          </a:bodyPr>
          <a:lstStyle/>
          <a:p>
            <a:r>
              <a:rPr lang="zh-CN" altLang="en-US" sz="2400" b="1" dirty="0">
                <a:solidFill>
                  <a:schemeClr val="accent2"/>
                </a:solidFill>
              </a:rPr>
              <a:t>具体示例：谷歌商店应用</a:t>
            </a:r>
          </a:p>
        </p:txBody>
      </p:sp>
    </p:spTree>
    <p:extLst>
      <p:ext uri="{BB962C8B-B14F-4D97-AF65-F5344CB8AC3E}">
        <p14:creationId xmlns:p14="http://schemas.microsoft.com/office/powerpoint/2010/main" val="351714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4E14167-1A6A-966F-9125-B6D744900FD8}"/>
              </a:ext>
            </a:extLst>
          </p:cNvPr>
          <p:cNvSpPr txBox="1"/>
          <p:nvPr/>
        </p:nvSpPr>
        <p:spPr>
          <a:xfrm>
            <a:off x="1003953" y="1476106"/>
            <a:ext cx="3035300" cy="830997"/>
          </a:xfrm>
          <a:prstGeom prst="rect">
            <a:avLst/>
          </a:prstGeom>
          <a:noFill/>
        </p:spPr>
        <p:txBody>
          <a:bodyPr wrap="square" rtlCol="0">
            <a:spAutoFit/>
          </a:bodyPr>
          <a:lstStyle/>
          <a:p>
            <a:r>
              <a:rPr lang="en-US" altLang="zh-CN" sz="2400" b="1" dirty="0"/>
              <a:t>RAPPOR Without a Known Dictionary</a:t>
            </a:r>
            <a:endParaRPr lang="zh-CN" altLang="en-US" sz="2400" b="1" dirty="0"/>
          </a:p>
        </p:txBody>
      </p:sp>
      <p:sp>
        <p:nvSpPr>
          <p:cNvPr id="5" name="文本框 4">
            <a:extLst>
              <a:ext uri="{FF2B5EF4-FFF2-40B4-BE49-F238E27FC236}">
                <a16:creationId xmlns:a16="http://schemas.microsoft.com/office/drawing/2014/main" id="{0B8BA5B0-0904-536A-7105-F006349FFDD3}"/>
              </a:ext>
            </a:extLst>
          </p:cNvPr>
          <p:cNvSpPr txBox="1"/>
          <p:nvPr/>
        </p:nvSpPr>
        <p:spPr>
          <a:xfrm>
            <a:off x="495302" y="2399437"/>
            <a:ext cx="6083298" cy="1704954"/>
          </a:xfrm>
          <a:prstGeom prst="rect">
            <a:avLst/>
          </a:prstGeom>
          <a:noFill/>
        </p:spPr>
        <p:txBody>
          <a:bodyPr wrap="square" rtlCol="0">
            <a:spAutoFit/>
          </a:bodyPr>
          <a:lstStyle/>
          <a:p>
            <a:pPr>
              <a:lnSpc>
                <a:spcPct val="150000"/>
              </a:lnSpc>
            </a:pPr>
            <a:r>
              <a:rPr lang="en-US" altLang="zh-CN" dirty="0"/>
              <a:t>RAPPOR</a:t>
            </a:r>
            <a:r>
              <a:rPr lang="zh-CN" altLang="en-US" dirty="0"/>
              <a:t>没有直接反馈机制来了解错失的候选属性。</a:t>
            </a:r>
          </a:p>
          <a:p>
            <a:pPr>
              <a:lnSpc>
                <a:spcPct val="150000"/>
              </a:lnSpc>
            </a:pPr>
            <a:r>
              <a:rPr lang="zh-CN" altLang="en-US" dirty="0"/>
              <a:t>构建一个完整的详尽列表是不切实际的。</a:t>
            </a:r>
          </a:p>
          <a:p>
            <a:pPr>
              <a:lnSpc>
                <a:spcPct val="150000"/>
              </a:lnSpc>
            </a:pPr>
            <a:r>
              <a:rPr lang="zh-CN" altLang="en-US" dirty="0"/>
              <a:t>本节描述在不知道候选字符串集的情况下学习有关总体的分布级别信息。</a:t>
            </a:r>
          </a:p>
        </p:txBody>
      </p:sp>
      <p:sp>
        <p:nvSpPr>
          <p:cNvPr id="6" name="文本框 5">
            <a:extLst>
              <a:ext uri="{FF2B5EF4-FFF2-40B4-BE49-F238E27FC236}">
                <a16:creationId xmlns:a16="http://schemas.microsoft.com/office/drawing/2014/main" id="{7D7F14A6-3971-CFEF-B87C-88216F96F2DD}"/>
              </a:ext>
            </a:extLst>
          </p:cNvPr>
          <p:cNvSpPr txBox="1"/>
          <p:nvPr/>
        </p:nvSpPr>
        <p:spPr>
          <a:xfrm>
            <a:off x="495301" y="4104391"/>
            <a:ext cx="6083299" cy="2535951"/>
          </a:xfrm>
          <a:prstGeom prst="rect">
            <a:avLst/>
          </a:prstGeom>
          <a:noFill/>
        </p:spPr>
        <p:txBody>
          <a:bodyPr wrap="square" rtlCol="0">
            <a:spAutoFit/>
          </a:bodyPr>
          <a:lstStyle/>
          <a:p>
            <a:pPr>
              <a:lnSpc>
                <a:spcPct val="150000"/>
              </a:lnSpc>
            </a:pPr>
            <a:r>
              <a:rPr lang="zh-CN" altLang="en-US" b="1" dirty="0"/>
              <a:t>做法：</a:t>
            </a:r>
            <a:r>
              <a:rPr lang="zh-CN" altLang="en-US" dirty="0"/>
              <a:t>除了收集常规</a:t>
            </a:r>
            <a:r>
              <a:rPr lang="en-US" altLang="zh-CN" dirty="0"/>
              <a:t>RAPPOR</a:t>
            </a:r>
            <a:r>
              <a:rPr lang="zh-CN" altLang="en-US" dirty="0"/>
              <a:t>报告外，还将收集从字符串中随机选择的</a:t>
            </a:r>
            <a:r>
              <a:rPr lang="en-US" altLang="zh-CN" dirty="0"/>
              <a:t>n-grams</a:t>
            </a:r>
            <a:r>
              <a:rPr lang="zh-CN" altLang="en-US" dirty="0"/>
              <a:t>生成的</a:t>
            </a:r>
            <a:r>
              <a:rPr lang="en-US" altLang="zh-CN" dirty="0"/>
              <a:t>RAPPOR</a:t>
            </a:r>
            <a:r>
              <a:rPr lang="zh-CN" altLang="en-US" dirty="0"/>
              <a:t>报表。</a:t>
            </a:r>
          </a:p>
          <a:p>
            <a:pPr>
              <a:lnSpc>
                <a:spcPct val="150000"/>
              </a:lnSpc>
            </a:pPr>
            <a:r>
              <a:rPr lang="zh-CN" altLang="en-US" b="1" dirty="0"/>
              <a:t>关键思想：</a:t>
            </a:r>
            <a:r>
              <a:rPr lang="zh-CN" altLang="en-US" dirty="0"/>
              <a:t>使用</a:t>
            </a:r>
            <a:r>
              <a:rPr lang="en-US" altLang="zh-CN" dirty="0"/>
              <a:t>n</a:t>
            </a:r>
            <a:r>
              <a:rPr lang="zh-CN" altLang="en-US" dirty="0"/>
              <a:t>个</a:t>
            </a:r>
            <a:r>
              <a:rPr lang="en-US" altLang="zh-CN" dirty="0"/>
              <a:t>gram</a:t>
            </a:r>
            <a:r>
              <a:rPr lang="zh-CN" altLang="en-US" dirty="0"/>
              <a:t>之间的共现来构造一组完整长度的候选字符串。</a:t>
            </a:r>
          </a:p>
          <a:p>
            <a:pPr>
              <a:lnSpc>
                <a:spcPct val="150000"/>
              </a:lnSpc>
            </a:pPr>
            <a:r>
              <a:rPr lang="zh-CN" altLang="en-US" dirty="0"/>
              <a:t>通过使用较小的</a:t>
            </a:r>
            <a:r>
              <a:rPr lang="en-US" altLang="zh-CN" dirty="0"/>
              <a:t>n-gram</a:t>
            </a:r>
            <a:r>
              <a:rPr lang="zh-CN" altLang="en-US" dirty="0"/>
              <a:t>，可以显著减少相关计算负载而不会影响准确性。</a:t>
            </a:r>
          </a:p>
        </p:txBody>
      </p:sp>
      <p:sp>
        <p:nvSpPr>
          <p:cNvPr id="8" name="左大括号 7">
            <a:extLst>
              <a:ext uri="{FF2B5EF4-FFF2-40B4-BE49-F238E27FC236}">
                <a16:creationId xmlns:a16="http://schemas.microsoft.com/office/drawing/2014/main" id="{924F3DF5-12FE-6B1A-887D-5FD910BB99CC}"/>
              </a:ext>
            </a:extLst>
          </p:cNvPr>
          <p:cNvSpPr/>
          <p:nvPr/>
        </p:nvSpPr>
        <p:spPr>
          <a:xfrm>
            <a:off x="4117208" y="1568449"/>
            <a:ext cx="435742" cy="64632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99304579-0362-3D8E-18C2-8EADA5FB484D}"/>
              </a:ext>
            </a:extLst>
          </p:cNvPr>
          <p:cNvSpPr txBox="1"/>
          <p:nvPr/>
        </p:nvSpPr>
        <p:spPr>
          <a:xfrm>
            <a:off x="4626741" y="1375847"/>
            <a:ext cx="2916183" cy="369332"/>
          </a:xfrm>
          <a:prstGeom prst="rect">
            <a:avLst/>
          </a:prstGeom>
          <a:noFill/>
        </p:spPr>
        <p:txBody>
          <a:bodyPr wrap="none" rtlCol="0">
            <a:spAutoFit/>
          </a:bodyPr>
          <a:lstStyle/>
          <a:p>
            <a:r>
              <a:rPr lang="en-US" altLang="zh-CN" dirty="0">
                <a:highlight>
                  <a:srgbClr val="C0C0C0"/>
                </a:highlight>
              </a:rPr>
              <a:t>Building the Candidate Set</a:t>
            </a:r>
            <a:endParaRPr lang="zh-CN" altLang="en-US" dirty="0">
              <a:highlight>
                <a:srgbClr val="C0C0C0"/>
              </a:highlight>
            </a:endParaRPr>
          </a:p>
        </p:txBody>
      </p:sp>
      <p:sp>
        <p:nvSpPr>
          <p:cNvPr id="11" name="文本框 10">
            <a:extLst>
              <a:ext uri="{FF2B5EF4-FFF2-40B4-BE49-F238E27FC236}">
                <a16:creationId xmlns:a16="http://schemas.microsoft.com/office/drawing/2014/main" id="{28774AC2-1433-6545-E8AE-6D160AA9AE52}"/>
              </a:ext>
            </a:extLst>
          </p:cNvPr>
          <p:cNvSpPr txBox="1"/>
          <p:nvPr/>
        </p:nvSpPr>
        <p:spPr>
          <a:xfrm>
            <a:off x="4630905" y="2030105"/>
            <a:ext cx="2441759" cy="369332"/>
          </a:xfrm>
          <a:prstGeom prst="rect">
            <a:avLst/>
          </a:prstGeom>
          <a:noFill/>
        </p:spPr>
        <p:txBody>
          <a:bodyPr wrap="none" rtlCol="0">
            <a:spAutoFit/>
          </a:bodyPr>
          <a:lstStyle/>
          <a:p>
            <a:r>
              <a:rPr lang="en-US" altLang="zh-CN" dirty="0">
                <a:highlight>
                  <a:srgbClr val="C0C0C0"/>
                </a:highlight>
              </a:rPr>
              <a:t>Testing Candidate Set</a:t>
            </a:r>
            <a:endParaRPr lang="zh-CN" altLang="en-US" dirty="0">
              <a:highlight>
                <a:srgbClr val="C0C0C0"/>
              </a:highlight>
            </a:endParaRPr>
          </a:p>
        </p:txBody>
      </p:sp>
      <p:sp>
        <p:nvSpPr>
          <p:cNvPr id="12" name="左大括号 11">
            <a:extLst>
              <a:ext uri="{FF2B5EF4-FFF2-40B4-BE49-F238E27FC236}">
                <a16:creationId xmlns:a16="http://schemas.microsoft.com/office/drawing/2014/main" id="{576E27CD-8E31-8369-7EC9-695A3A46A199}"/>
              </a:ext>
            </a:extLst>
          </p:cNvPr>
          <p:cNvSpPr/>
          <p:nvPr/>
        </p:nvSpPr>
        <p:spPr>
          <a:xfrm>
            <a:off x="7554091" y="1137504"/>
            <a:ext cx="505232" cy="2966887"/>
          </a:xfrm>
          <a:prstGeom prst="leftBrace">
            <a:avLst>
              <a:gd name="adj1" fmla="val 8333"/>
              <a:gd name="adj2" fmla="val 1412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5A8EBA3-0394-AC05-C900-B983235409CB}"/>
              </a:ext>
            </a:extLst>
          </p:cNvPr>
          <p:cNvSpPr txBox="1"/>
          <p:nvPr/>
        </p:nvSpPr>
        <p:spPr>
          <a:xfrm>
            <a:off x="8059323" y="945624"/>
            <a:ext cx="3281778" cy="3365024"/>
          </a:xfrm>
          <a:prstGeom prst="rect">
            <a:avLst/>
          </a:prstGeom>
          <a:noFill/>
        </p:spPr>
        <p:txBody>
          <a:bodyPr wrap="square" rtlCol="0">
            <a:spAutoFit/>
          </a:bodyPr>
          <a:lstStyle/>
          <a:p>
            <a:pPr>
              <a:lnSpc>
                <a:spcPct val="150000"/>
              </a:lnSpc>
            </a:pPr>
            <a:r>
              <a:rPr lang="en-US" altLang="zh-CN" dirty="0"/>
              <a:t> 1.Building n-gram dictionary.</a:t>
            </a:r>
          </a:p>
          <a:p>
            <a:pPr>
              <a:lnSpc>
                <a:spcPct val="150000"/>
              </a:lnSpc>
            </a:pPr>
            <a:r>
              <a:rPr lang="en-US" altLang="zh-CN" dirty="0"/>
              <a:t> 2.Marginal Preprocessing</a:t>
            </a:r>
          </a:p>
          <a:p>
            <a:pPr>
              <a:lnSpc>
                <a:spcPct val="150000"/>
              </a:lnSpc>
            </a:pPr>
            <a:r>
              <a:rPr lang="en-US" altLang="zh-CN" dirty="0"/>
              <a:t> 3.Marginal Decoding</a:t>
            </a:r>
          </a:p>
          <a:p>
            <a:pPr>
              <a:lnSpc>
                <a:spcPct val="150000"/>
              </a:lnSpc>
            </a:pPr>
            <a:r>
              <a:rPr lang="en-US" altLang="zh-CN" dirty="0"/>
              <a:t> 4.Joint Preprocessing</a:t>
            </a:r>
          </a:p>
          <a:p>
            <a:pPr>
              <a:lnSpc>
                <a:spcPct val="150000"/>
              </a:lnSpc>
            </a:pPr>
            <a:r>
              <a:rPr lang="en-US" altLang="zh-CN" dirty="0"/>
              <a:t> 5.Joint Analysis</a:t>
            </a:r>
          </a:p>
          <a:p>
            <a:pPr>
              <a:lnSpc>
                <a:spcPct val="150000"/>
              </a:lnSpc>
            </a:pPr>
            <a:r>
              <a:rPr lang="en-US" altLang="zh-CN" dirty="0"/>
              <a:t> 6.N-gram candidates</a:t>
            </a:r>
          </a:p>
          <a:p>
            <a:pPr>
              <a:lnSpc>
                <a:spcPct val="150000"/>
              </a:lnSpc>
            </a:pPr>
            <a:r>
              <a:rPr lang="en-US" altLang="zh-CN" dirty="0"/>
              <a:t> 7.String Candidates(Graph-            building)</a:t>
            </a:r>
            <a:endParaRPr lang="zh-CN" altLang="en-US" dirty="0"/>
          </a:p>
        </p:txBody>
      </p:sp>
      <p:sp>
        <p:nvSpPr>
          <p:cNvPr id="2" name="标题 1">
            <a:extLst>
              <a:ext uri="{FF2B5EF4-FFF2-40B4-BE49-F238E27FC236}">
                <a16:creationId xmlns:a16="http://schemas.microsoft.com/office/drawing/2014/main" id="{8CFA5630-AF7C-8C4D-1DC9-83732A6B8BBD}"/>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pic>
        <p:nvPicPr>
          <p:cNvPr id="3" name="图片 2">
            <a:extLst>
              <a:ext uri="{FF2B5EF4-FFF2-40B4-BE49-F238E27FC236}">
                <a16:creationId xmlns:a16="http://schemas.microsoft.com/office/drawing/2014/main" id="{1E654F17-066E-EFF6-9941-D9223F984A81}"/>
              </a:ext>
            </a:extLst>
          </p:cNvPr>
          <p:cNvPicPr>
            <a:picLocks noChangeAspect="1"/>
          </p:cNvPicPr>
          <p:nvPr/>
        </p:nvPicPr>
        <p:blipFill>
          <a:blip r:embed="rId2"/>
          <a:stretch>
            <a:fillRect/>
          </a:stretch>
        </p:blipFill>
        <p:spPr>
          <a:xfrm>
            <a:off x="8315996" y="4848586"/>
            <a:ext cx="1733639" cy="1447874"/>
          </a:xfrm>
          <a:prstGeom prst="rect">
            <a:avLst/>
          </a:prstGeom>
        </p:spPr>
      </p:pic>
    </p:spTree>
    <p:extLst>
      <p:ext uri="{BB962C8B-B14F-4D97-AF65-F5344CB8AC3E}">
        <p14:creationId xmlns:p14="http://schemas.microsoft.com/office/powerpoint/2010/main" val="3909760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p:bldP spid="11" grpId="0"/>
      <p:bldP spid="12"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DF3ADF-4FC1-4125-5FA1-D31CF5692423}"/>
              </a:ext>
            </a:extLst>
          </p:cNvPr>
          <p:cNvSpPr txBox="1"/>
          <p:nvPr/>
        </p:nvSpPr>
        <p:spPr>
          <a:xfrm>
            <a:off x="669925" y="3248517"/>
            <a:ext cx="10369550" cy="2951449"/>
          </a:xfrm>
          <a:prstGeom prst="rect">
            <a:avLst/>
          </a:prstGeom>
          <a:noFill/>
        </p:spPr>
        <p:txBody>
          <a:bodyPr wrap="square" rtlCol="0">
            <a:spAutoFit/>
          </a:bodyPr>
          <a:lstStyle/>
          <a:p>
            <a:pPr>
              <a:lnSpc>
                <a:spcPct val="150000"/>
              </a:lnSpc>
            </a:pPr>
            <a:r>
              <a:rPr lang="zh-CN" altLang="en-US" b="1" dirty="0"/>
              <a:t>具体来说：</a:t>
            </a:r>
          </a:p>
          <a:p>
            <a:pPr>
              <a:lnSpc>
                <a:spcPct val="150000"/>
              </a:lnSpc>
            </a:pPr>
            <a:r>
              <a:rPr lang="zh-CN" altLang="en-US" dirty="0"/>
              <a:t>分割差分隐私级别</a:t>
            </a:r>
            <a:r>
              <a:rPr lang="en-US" altLang="zh-CN" dirty="0"/>
              <a:t>ε</a:t>
            </a:r>
            <a:r>
              <a:rPr lang="zh-CN" altLang="en-US" dirty="0"/>
              <a:t>为三等分，</a:t>
            </a:r>
            <a:r>
              <a:rPr lang="en-US" altLang="zh-CN" dirty="0"/>
              <a:t>1/3</a:t>
            </a:r>
            <a:r>
              <a:rPr lang="zh-CN" altLang="en-US" dirty="0"/>
              <a:t>用于报告字符串，</a:t>
            </a:r>
            <a:r>
              <a:rPr lang="en-US" altLang="zh-CN" dirty="0"/>
              <a:t>2/3</a:t>
            </a:r>
            <a:r>
              <a:rPr lang="zh-CN" altLang="en-US" dirty="0"/>
              <a:t>将用于平均收集两个</a:t>
            </a:r>
            <a:r>
              <a:rPr lang="en-US" altLang="zh-CN" dirty="0"/>
              <a:t>n-gram.</a:t>
            </a:r>
          </a:p>
          <a:p>
            <a:pPr>
              <a:lnSpc>
                <a:spcPct val="150000"/>
              </a:lnSpc>
            </a:pPr>
            <a:r>
              <a:rPr lang="en-US" altLang="zh-CN" dirty="0"/>
              <a:t>n-gram(x,g1)</a:t>
            </a:r>
            <a:r>
              <a:rPr lang="zh-CN" altLang="en-US" dirty="0"/>
              <a:t>和</a:t>
            </a:r>
            <a:r>
              <a:rPr lang="en-US" altLang="zh-CN" dirty="0"/>
              <a:t>n-gram(x,g2),</a:t>
            </a:r>
            <a:r>
              <a:rPr lang="zh-CN" altLang="en-US" dirty="0"/>
              <a:t>表示从</a:t>
            </a:r>
            <a:r>
              <a:rPr lang="en-US" altLang="zh-CN" dirty="0"/>
              <a:t>g1</a:t>
            </a:r>
            <a:r>
              <a:rPr lang="zh-CN" altLang="en-US" dirty="0"/>
              <a:t>和</a:t>
            </a:r>
            <a:r>
              <a:rPr lang="en-US" altLang="zh-CN" dirty="0"/>
              <a:t>g2</a:t>
            </a:r>
            <a:r>
              <a:rPr lang="zh-CN" altLang="en-US" dirty="0"/>
              <a:t>是不同的随机位置，其表示从第</a:t>
            </a:r>
            <a:r>
              <a:rPr lang="en-US" altLang="zh-CN" dirty="0" err="1"/>
              <a:t>gi</a:t>
            </a:r>
            <a:r>
              <a:rPr lang="zh-CN" altLang="en-US" dirty="0"/>
              <a:t>个字符开始的长度为</a:t>
            </a:r>
            <a:r>
              <a:rPr lang="en-US" altLang="zh-CN" dirty="0"/>
              <a:t>n</a:t>
            </a:r>
            <a:r>
              <a:rPr lang="zh-CN" altLang="en-US" dirty="0"/>
              <a:t>的字符串。</a:t>
            </a:r>
          </a:p>
          <a:p>
            <a:pPr>
              <a:lnSpc>
                <a:spcPct val="150000"/>
              </a:lnSpc>
            </a:pPr>
            <a:r>
              <a:rPr lang="zh-CN" altLang="en-US" dirty="0"/>
              <a:t>模拟中将字符串划分为相邻的，不重叠的</a:t>
            </a:r>
            <a:r>
              <a:rPr lang="en-US" altLang="zh-CN" dirty="0"/>
              <a:t>n-gram</a:t>
            </a:r>
            <a:r>
              <a:rPr lang="zh-CN" altLang="en-US" dirty="0"/>
              <a:t>。报告时将明文发送</a:t>
            </a:r>
            <a:r>
              <a:rPr lang="en-US" altLang="zh-CN" dirty="0"/>
              <a:t>g1</a:t>
            </a:r>
            <a:r>
              <a:rPr lang="zh-CN" altLang="en-US" dirty="0"/>
              <a:t>和</a:t>
            </a:r>
            <a:r>
              <a:rPr lang="en-US" altLang="zh-CN" dirty="0"/>
              <a:t>g2.</a:t>
            </a:r>
          </a:p>
          <a:p>
            <a:pPr>
              <a:lnSpc>
                <a:spcPct val="150000"/>
              </a:lnSpc>
            </a:pPr>
            <a:r>
              <a:rPr lang="zh-CN" altLang="en-US" dirty="0"/>
              <a:t>收集者将制定最大字符串长度</a:t>
            </a:r>
            <a:r>
              <a:rPr lang="en-US" altLang="zh-CN" dirty="0"/>
              <a:t>M</a:t>
            </a:r>
            <a:r>
              <a:rPr lang="zh-CN" altLang="en-US" dirty="0"/>
              <a:t>，用空格填充长度小于</a:t>
            </a:r>
            <a:r>
              <a:rPr lang="en-US" altLang="zh-CN" dirty="0"/>
              <a:t>M</a:t>
            </a:r>
            <a:r>
              <a:rPr lang="zh-CN" altLang="en-US" dirty="0"/>
              <a:t>的字符串以防止信息通过长度泄露。长度超过</a:t>
            </a:r>
            <a:r>
              <a:rPr lang="en-US" altLang="zh-CN" dirty="0"/>
              <a:t>M</a:t>
            </a:r>
            <a:r>
              <a:rPr lang="zh-CN" altLang="en-US" dirty="0"/>
              <a:t>的串将被截断，超过信息永久丢失。</a:t>
            </a:r>
          </a:p>
        </p:txBody>
      </p:sp>
      <p:sp>
        <p:nvSpPr>
          <p:cNvPr id="2" name="标题 1">
            <a:extLst>
              <a:ext uri="{FF2B5EF4-FFF2-40B4-BE49-F238E27FC236}">
                <a16:creationId xmlns:a16="http://schemas.microsoft.com/office/drawing/2014/main" id="{B096A371-E2CB-32DF-FC8E-64309AD918B4}"/>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pic>
        <p:nvPicPr>
          <p:cNvPr id="3" name="图片 2">
            <a:extLst>
              <a:ext uri="{FF2B5EF4-FFF2-40B4-BE49-F238E27FC236}">
                <a16:creationId xmlns:a16="http://schemas.microsoft.com/office/drawing/2014/main" id="{E596CF27-EE8C-A78D-E770-801B13353D12}"/>
              </a:ext>
            </a:extLst>
          </p:cNvPr>
          <p:cNvPicPr>
            <a:picLocks noChangeAspect="1"/>
          </p:cNvPicPr>
          <p:nvPr/>
        </p:nvPicPr>
        <p:blipFill>
          <a:blip r:embed="rId2"/>
          <a:stretch>
            <a:fillRect/>
          </a:stretch>
        </p:blipFill>
        <p:spPr>
          <a:xfrm>
            <a:off x="3439218" y="1414671"/>
            <a:ext cx="1733639" cy="1447874"/>
          </a:xfrm>
          <a:prstGeom prst="rect">
            <a:avLst/>
          </a:prstGeom>
        </p:spPr>
      </p:pic>
      <p:pic>
        <p:nvPicPr>
          <p:cNvPr id="5" name="图片 4">
            <a:extLst>
              <a:ext uri="{FF2B5EF4-FFF2-40B4-BE49-F238E27FC236}">
                <a16:creationId xmlns:a16="http://schemas.microsoft.com/office/drawing/2014/main" id="{E63795C6-E6CE-A44E-8D74-F7C6FD16C63E}"/>
              </a:ext>
            </a:extLst>
          </p:cNvPr>
          <p:cNvPicPr>
            <a:picLocks noChangeAspect="1"/>
          </p:cNvPicPr>
          <p:nvPr/>
        </p:nvPicPr>
        <p:blipFill>
          <a:blip r:embed="rId3"/>
          <a:stretch>
            <a:fillRect/>
          </a:stretch>
        </p:blipFill>
        <p:spPr>
          <a:xfrm>
            <a:off x="6296781" y="1628548"/>
            <a:ext cx="1968048" cy="636407"/>
          </a:xfrm>
          <a:prstGeom prst="rect">
            <a:avLst/>
          </a:prstGeom>
        </p:spPr>
      </p:pic>
    </p:spTree>
    <p:extLst>
      <p:ext uri="{BB962C8B-B14F-4D97-AF65-F5344CB8AC3E}">
        <p14:creationId xmlns:p14="http://schemas.microsoft.com/office/powerpoint/2010/main" val="3178302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76CB85-FAEF-7EE1-FCF6-3AF17FFCD431}"/>
              </a:ext>
            </a:extLst>
          </p:cNvPr>
          <p:cNvSpPr txBox="1"/>
          <p:nvPr/>
        </p:nvSpPr>
        <p:spPr>
          <a:xfrm>
            <a:off x="3867926" y="1033043"/>
            <a:ext cx="3659976" cy="523220"/>
          </a:xfrm>
          <a:prstGeom prst="rect">
            <a:avLst/>
          </a:prstGeom>
          <a:noFill/>
        </p:spPr>
        <p:txBody>
          <a:bodyPr wrap="none" rtlCol="0">
            <a:spAutoFit/>
          </a:bodyPr>
          <a:lstStyle/>
          <a:p>
            <a:r>
              <a:rPr lang="en-US" altLang="zh-CN" sz="2800" b="1" dirty="0">
                <a:solidFill>
                  <a:srgbClr val="FF0000"/>
                </a:solidFill>
              </a:rPr>
              <a:t>Unknown Dictionary</a:t>
            </a:r>
            <a:endParaRPr lang="zh-CN" altLang="en-US" sz="2800" b="1" dirty="0">
              <a:solidFill>
                <a:srgbClr val="FF0000"/>
              </a:solidFill>
            </a:endParaRPr>
          </a:p>
        </p:txBody>
      </p:sp>
      <p:pic>
        <p:nvPicPr>
          <p:cNvPr id="6" name="图片 5">
            <a:extLst>
              <a:ext uri="{FF2B5EF4-FFF2-40B4-BE49-F238E27FC236}">
                <a16:creationId xmlns:a16="http://schemas.microsoft.com/office/drawing/2014/main" id="{8F9AE5A0-9B32-B29B-7DCF-70E90107FB19}"/>
              </a:ext>
            </a:extLst>
          </p:cNvPr>
          <p:cNvPicPr>
            <a:picLocks noChangeAspect="1"/>
          </p:cNvPicPr>
          <p:nvPr/>
        </p:nvPicPr>
        <p:blipFill>
          <a:blip r:embed="rId2"/>
          <a:stretch>
            <a:fillRect/>
          </a:stretch>
        </p:blipFill>
        <p:spPr>
          <a:xfrm>
            <a:off x="942915" y="1748770"/>
            <a:ext cx="1803907" cy="2550180"/>
          </a:xfrm>
          <a:prstGeom prst="rect">
            <a:avLst/>
          </a:prstGeom>
        </p:spPr>
      </p:pic>
      <p:sp>
        <p:nvSpPr>
          <p:cNvPr id="7" name="文本框 6">
            <a:extLst>
              <a:ext uri="{FF2B5EF4-FFF2-40B4-BE49-F238E27FC236}">
                <a16:creationId xmlns:a16="http://schemas.microsoft.com/office/drawing/2014/main" id="{24079688-68BA-3846-D86E-D8D1131FC979}"/>
              </a:ext>
            </a:extLst>
          </p:cNvPr>
          <p:cNvSpPr txBox="1"/>
          <p:nvPr/>
        </p:nvSpPr>
        <p:spPr>
          <a:xfrm>
            <a:off x="1206500" y="3613150"/>
            <a:ext cx="441146" cy="369332"/>
          </a:xfrm>
          <a:prstGeom prst="rect">
            <a:avLst/>
          </a:prstGeom>
          <a:noFill/>
        </p:spPr>
        <p:txBody>
          <a:bodyPr wrap="none" rtlCol="0">
            <a:spAutoFit/>
          </a:bodyPr>
          <a:lstStyle/>
          <a:p>
            <a:r>
              <a:rPr lang="en-US" altLang="zh-CN" dirty="0">
                <a:solidFill>
                  <a:schemeClr val="accent2"/>
                </a:solidFill>
              </a:rPr>
              <a:t>??</a:t>
            </a:r>
            <a:endParaRPr lang="zh-CN" altLang="en-US" dirty="0">
              <a:solidFill>
                <a:schemeClr val="accent2"/>
              </a:solidFill>
            </a:endParaRPr>
          </a:p>
        </p:txBody>
      </p:sp>
      <p:sp>
        <p:nvSpPr>
          <p:cNvPr id="8" name="文本框 7">
            <a:extLst>
              <a:ext uri="{FF2B5EF4-FFF2-40B4-BE49-F238E27FC236}">
                <a16:creationId xmlns:a16="http://schemas.microsoft.com/office/drawing/2014/main" id="{7F2E6718-D65E-79C8-08FB-D1B348445D32}"/>
              </a:ext>
            </a:extLst>
          </p:cNvPr>
          <p:cNvSpPr txBox="1"/>
          <p:nvPr/>
        </p:nvSpPr>
        <p:spPr>
          <a:xfrm>
            <a:off x="2038350" y="3613150"/>
            <a:ext cx="441146" cy="369332"/>
          </a:xfrm>
          <a:prstGeom prst="rect">
            <a:avLst/>
          </a:prstGeom>
          <a:noFill/>
        </p:spPr>
        <p:txBody>
          <a:bodyPr wrap="none" rtlCol="0">
            <a:spAutoFit/>
          </a:bodyPr>
          <a:lstStyle/>
          <a:p>
            <a:r>
              <a:rPr lang="en-US" altLang="zh-CN" dirty="0">
                <a:solidFill>
                  <a:schemeClr val="accent2"/>
                </a:solidFill>
              </a:rPr>
              <a:t>??</a:t>
            </a:r>
            <a:endParaRPr lang="zh-CN" altLang="en-US" dirty="0">
              <a:solidFill>
                <a:schemeClr val="accent2"/>
              </a:solidFill>
            </a:endParaRPr>
          </a:p>
        </p:txBody>
      </p:sp>
      <p:sp>
        <p:nvSpPr>
          <p:cNvPr id="9" name="矩形 8">
            <a:extLst>
              <a:ext uri="{FF2B5EF4-FFF2-40B4-BE49-F238E27FC236}">
                <a16:creationId xmlns:a16="http://schemas.microsoft.com/office/drawing/2014/main" id="{979A4B97-F6BC-92E1-85D0-D33709DC5CEC}"/>
              </a:ext>
            </a:extLst>
          </p:cNvPr>
          <p:cNvSpPr/>
          <p:nvPr/>
        </p:nvSpPr>
        <p:spPr>
          <a:xfrm>
            <a:off x="1111250" y="3982482"/>
            <a:ext cx="659774" cy="21486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lumMod val="60000"/>
                    <a:lumOff val="40000"/>
                  </a:schemeClr>
                </a:solidFill>
              </a:rPr>
              <a:t>rabbit</a:t>
            </a:r>
            <a:endParaRPr lang="zh-CN" altLang="en-US" sz="1400" dirty="0">
              <a:solidFill>
                <a:schemeClr val="tx2">
                  <a:lumMod val="60000"/>
                  <a:lumOff val="40000"/>
                </a:schemeClr>
              </a:solidFill>
            </a:endParaRPr>
          </a:p>
        </p:txBody>
      </p:sp>
      <p:sp>
        <p:nvSpPr>
          <p:cNvPr id="10" name="矩形 9">
            <a:extLst>
              <a:ext uri="{FF2B5EF4-FFF2-40B4-BE49-F238E27FC236}">
                <a16:creationId xmlns:a16="http://schemas.microsoft.com/office/drawing/2014/main" id="{82D63D96-C561-4061-235B-894C9896F7D7}"/>
              </a:ext>
            </a:extLst>
          </p:cNvPr>
          <p:cNvSpPr/>
          <p:nvPr/>
        </p:nvSpPr>
        <p:spPr>
          <a:xfrm>
            <a:off x="1952513" y="3982482"/>
            <a:ext cx="685330" cy="21486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2">
                    <a:lumMod val="60000"/>
                    <a:lumOff val="40000"/>
                  </a:schemeClr>
                </a:solidFill>
              </a:rPr>
              <a:t>hermit</a:t>
            </a:r>
            <a:endParaRPr lang="zh-CN" altLang="en-US" sz="1400" dirty="0">
              <a:solidFill>
                <a:schemeClr val="tx2">
                  <a:lumMod val="60000"/>
                  <a:lumOff val="40000"/>
                </a:schemeClr>
              </a:solidFill>
            </a:endParaRPr>
          </a:p>
        </p:txBody>
      </p:sp>
      <p:pic>
        <p:nvPicPr>
          <p:cNvPr id="12" name="图片 11">
            <a:extLst>
              <a:ext uri="{FF2B5EF4-FFF2-40B4-BE49-F238E27FC236}">
                <a16:creationId xmlns:a16="http://schemas.microsoft.com/office/drawing/2014/main" id="{AE4B6902-0DBB-A628-48A1-5391A11DB42B}"/>
              </a:ext>
            </a:extLst>
          </p:cNvPr>
          <p:cNvPicPr>
            <a:picLocks noChangeAspect="1"/>
          </p:cNvPicPr>
          <p:nvPr/>
        </p:nvPicPr>
        <p:blipFill>
          <a:blip r:embed="rId3"/>
          <a:stretch>
            <a:fillRect/>
          </a:stretch>
        </p:blipFill>
        <p:spPr>
          <a:xfrm>
            <a:off x="904204" y="4668282"/>
            <a:ext cx="1733639" cy="1447874"/>
          </a:xfrm>
          <a:prstGeom prst="rect">
            <a:avLst/>
          </a:prstGeom>
        </p:spPr>
      </p:pic>
      <p:pic>
        <p:nvPicPr>
          <p:cNvPr id="14" name="图片 13">
            <a:extLst>
              <a:ext uri="{FF2B5EF4-FFF2-40B4-BE49-F238E27FC236}">
                <a16:creationId xmlns:a16="http://schemas.microsoft.com/office/drawing/2014/main" id="{599C0E67-CB72-0ADC-5C64-D12102F15CB1}"/>
              </a:ext>
            </a:extLst>
          </p:cNvPr>
          <p:cNvPicPr>
            <a:picLocks noChangeAspect="1"/>
          </p:cNvPicPr>
          <p:nvPr/>
        </p:nvPicPr>
        <p:blipFill>
          <a:blip r:embed="rId4"/>
          <a:stretch>
            <a:fillRect/>
          </a:stretch>
        </p:blipFill>
        <p:spPr>
          <a:xfrm>
            <a:off x="8934405" y="1947270"/>
            <a:ext cx="1739989" cy="857294"/>
          </a:xfrm>
          <a:prstGeom prst="rect">
            <a:avLst/>
          </a:prstGeom>
        </p:spPr>
      </p:pic>
      <p:pic>
        <p:nvPicPr>
          <p:cNvPr id="16" name="图片 15">
            <a:extLst>
              <a:ext uri="{FF2B5EF4-FFF2-40B4-BE49-F238E27FC236}">
                <a16:creationId xmlns:a16="http://schemas.microsoft.com/office/drawing/2014/main" id="{C4DCF3E3-797C-015B-AA5C-8640CC656BF4}"/>
              </a:ext>
            </a:extLst>
          </p:cNvPr>
          <p:cNvPicPr>
            <a:picLocks noChangeAspect="1"/>
          </p:cNvPicPr>
          <p:nvPr/>
        </p:nvPicPr>
        <p:blipFill>
          <a:blip r:embed="rId5"/>
          <a:stretch>
            <a:fillRect/>
          </a:stretch>
        </p:blipFill>
        <p:spPr>
          <a:xfrm>
            <a:off x="3514631" y="1748770"/>
            <a:ext cx="2771869" cy="3826437"/>
          </a:xfrm>
          <a:prstGeom prst="rect">
            <a:avLst/>
          </a:prstGeom>
        </p:spPr>
      </p:pic>
      <p:cxnSp>
        <p:nvCxnSpPr>
          <p:cNvPr id="18" name="直接箭头连接符 17">
            <a:extLst>
              <a:ext uri="{FF2B5EF4-FFF2-40B4-BE49-F238E27FC236}">
                <a16:creationId xmlns:a16="http://schemas.microsoft.com/office/drawing/2014/main" id="{80578C5D-B4E3-0795-CEE5-502949ADEB01}"/>
              </a:ext>
            </a:extLst>
          </p:cNvPr>
          <p:cNvCxnSpPr>
            <a:cxnSpLocks/>
            <a:endCxn id="14" idx="1"/>
          </p:cNvCxnSpPr>
          <p:nvPr/>
        </p:nvCxnSpPr>
        <p:spPr>
          <a:xfrm>
            <a:off x="6070600" y="2375917"/>
            <a:ext cx="286380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BD9A1AC1-E36E-03D7-9A5D-72DEEF95A907}"/>
              </a:ext>
            </a:extLst>
          </p:cNvPr>
          <p:cNvCxnSpPr>
            <a:cxnSpLocks/>
          </p:cNvCxnSpPr>
          <p:nvPr/>
        </p:nvCxnSpPr>
        <p:spPr>
          <a:xfrm flipV="1">
            <a:off x="6070599" y="2676304"/>
            <a:ext cx="3092451" cy="7854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80578C5D-B4E3-0795-CEE5-502949ADEB01}"/>
              </a:ext>
            </a:extLst>
          </p:cNvPr>
          <p:cNvCxnSpPr>
            <a:cxnSpLocks/>
            <a:endCxn id="14" idx="2"/>
          </p:cNvCxnSpPr>
          <p:nvPr/>
        </p:nvCxnSpPr>
        <p:spPr>
          <a:xfrm flipV="1">
            <a:off x="6184921" y="2804564"/>
            <a:ext cx="3619479" cy="20859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4FF0EBD-F75C-E6D5-89ED-3C59C653686E}"/>
                  </a:ext>
                </a:extLst>
              </p:cNvPr>
              <p:cNvSpPr txBox="1"/>
              <p:nvPr/>
            </p:nvSpPr>
            <p:spPr>
              <a:xfrm>
                <a:off x="6511789" y="1991614"/>
                <a:ext cx="1875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,3</m:t>
                      </m:r>
                      <m:r>
                        <a:rPr lang="zh-CN" altLang="en-US" i="1">
                          <a:latin typeface="Cambria Math" panose="02040503050406030204" pitchFamily="18" charset="0"/>
                        </a:rPr>
                        <m:t>）</m:t>
                      </m:r>
                    </m:oMath>
                  </m:oMathPara>
                </a14:m>
                <a:endParaRPr lang="zh-CN" altLang="en-US" dirty="0"/>
              </a:p>
            </p:txBody>
          </p:sp>
        </mc:Choice>
        <mc:Fallback xmlns="">
          <p:sp>
            <p:nvSpPr>
              <p:cNvPr id="26" name="文本框 25">
                <a:extLst>
                  <a:ext uri="{FF2B5EF4-FFF2-40B4-BE49-F238E27FC236}">
                    <a16:creationId xmlns:a16="http://schemas.microsoft.com/office/drawing/2014/main" id="{94FF0EBD-F75C-E6D5-89ED-3C59C653686E}"/>
                  </a:ext>
                </a:extLst>
              </p:cNvPr>
              <p:cNvSpPr txBox="1">
                <a:spLocks noRot="1" noChangeAspect="1" noMove="1" noResize="1" noEditPoints="1" noAdjustHandles="1" noChangeArrowheads="1" noChangeShapeType="1" noTextEdit="1"/>
              </p:cNvSpPr>
              <p:nvPr/>
            </p:nvSpPr>
            <p:spPr>
              <a:xfrm>
                <a:off x="6511789" y="1991614"/>
                <a:ext cx="1875898" cy="276999"/>
              </a:xfrm>
              <a:prstGeom prst="rect">
                <a:avLst/>
              </a:prstGeom>
              <a:blipFill>
                <a:blip r:embed="rId6"/>
                <a:stretch>
                  <a:fillRect l="-1948" t="-6667" r="-3896"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87C7FB4-92FA-E60C-B753-7F868115E08D}"/>
                  </a:ext>
                </a:extLst>
              </p:cNvPr>
              <p:cNvSpPr txBox="1"/>
              <p:nvPr/>
            </p:nvSpPr>
            <p:spPr>
              <a:xfrm rot="20678828">
                <a:off x="6369032" y="2757257"/>
                <a:ext cx="1751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,3)</m:t>
                      </m:r>
                    </m:oMath>
                  </m:oMathPara>
                </a14:m>
                <a:endParaRPr lang="zh-CN" altLang="en-US" dirty="0"/>
              </a:p>
            </p:txBody>
          </p:sp>
        </mc:Choice>
        <mc:Fallback xmlns="">
          <p:sp>
            <p:nvSpPr>
              <p:cNvPr id="27" name="文本框 26">
                <a:extLst>
                  <a:ext uri="{FF2B5EF4-FFF2-40B4-BE49-F238E27FC236}">
                    <a16:creationId xmlns:a16="http://schemas.microsoft.com/office/drawing/2014/main" id="{B87C7FB4-92FA-E60C-B753-7F868115E08D}"/>
                  </a:ext>
                </a:extLst>
              </p:cNvPr>
              <p:cNvSpPr txBox="1">
                <a:spLocks noRot="1" noChangeAspect="1" noMove="1" noResize="1" noEditPoints="1" noAdjustHandles="1" noChangeArrowheads="1" noChangeShapeType="1" noTextEdit="1"/>
              </p:cNvSpPr>
              <p:nvPr/>
            </p:nvSpPr>
            <p:spPr>
              <a:xfrm rot="20678828">
                <a:off x="6369032" y="2757257"/>
                <a:ext cx="1751120" cy="276999"/>
              </a:xfrm>
              <a:prstGeom prst="rect">
                <a:avLst/>
              </a:prstGeom>
              <a:blipFill>
                <a:blip r:embed="rId7"/>
                <a:stretch>
                  <a:fillRect l="-1379" t="-2500" r="-5517"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A8EC52E-E338-EE02-A130-251BF297D2EF}"/>
                  </a:ext>
                </a:extLst>
              </p:cNvPr>
              <p:cNvSpPr txBox="1"/>
              <p:nvPr/>
            </p:nvSpPr>
            <p:spPr>
              <a:xfrm rot="19897182">
                <a:off x="6702797" y="3623652"/>
                <a:ext cx="184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,2)</m:t>
                      </m:r>
                    </m:oMath>
                  </m:oMathPara>
                </a14:m>
                <a:endParaRPr lang="zh-CN" altLang="en-US" dirty="0"/>
              </a:p>
            </p:txBody>
          </p:sp>
        </mc:Choice>
        <mc:Fallback xmlns="">
          <p:sp>
            <p:nvSpPr>
              <p:cNvPr id="28" name="文本框 27">
                <a:extLst>
                  <a:ext uri="{FF2B5EF4-FFF2-40B4-BE49-F238E27FC236}">
                    <a16:creationId xmlns:a16="http://schemas.microsoft.com/office/drawing/2014/main" id="{4A8EC52E-E338-EE02-A130-251BF297D2EF}"/>
                  </a:ext>
                </a:extLst>
              </p:cNvPr>
              <p:cNvSpPr txBox="1">
                <a:spLocks noRot="1" noChangeAspect="1" noMove="1" noResize="1" noEditPoints="1" noAdjustHandles="1" noChangeArrowheads="1" noChangeShapeType="1" noTextEdit="1"/>
              </p:cNvSpPr>
              <p:nvPr/>
            </p:nvSpPr>
            <p:spPr>
              <a:xfrm rot="19897182">
                <a:off x="6702797" y="3623652"/>
                <a:ext cx="1841145" cy="276999"/>
              </a:xfrm>
              <a:prstGeom prst="rect">
                <a:avLst/>
              </a:prstGeom>
              <a:blipFill>
                <a:blip r:embed="rId8"/>
                <a:stretch>
                  <a:fillRect l="-1038" t="-2717" r="-5882" b="-3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3EDC83F-5D3E-465A-30F0-A77B20130D32}"/>
                  </a:ext>
                </a:extLst>
              </p:cNvPr>
              <p:cNvSpPr txBox="1"/>
              <p:nvPr/>
            </p:nvSpPr>
            <p:spPr>
              <a:xfrm>
                <a:off x="8402953" y="4520647"/>
                <a:ext cx="192360" cy="474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2"/>
                              </a:solidFill>
                              <a:latin typeface="Cambria Math" panose="02040503050406030204" pitchFamily="18" charset="0"/>
                            </a:rPr>
                          </m:ctrlPr>
                        </m:fPr>
                        <m:num>
                          <m:r>
                            <m:rPr>
                              <m:sty m:val="p"/>
                            </m:rPr>
                            <a:rPr lang="el-GR" altLang="zh-CN" i="1" smtClean="0">
                              <a:solidFill>
                                <a:schemeClr val="accent2"/>
                              </a:solidFill>
                              <a:latin typeface="Cambria Math" panose="02040503050406030204" pitchFamily="18" charset="0"/>
                            </a:rPr>
                            <m:t>ε</m:t>
                          </m:r>
                        </m:num>
                        <m:den>
                          <m:r>
                            <a:rPr lang="en-US" altLang="zh-CN" b="0" i="1" smtClean="0">
                              <a:solidFill>
                                <a:schemeClr val="accent2"/>
                              </a:solidFill>
                              <a:latin typeface="Cambria Math" panose="02040503050406030204" pitchFamily="18" charset="0"/>
                            </a:rPr>
                            <m:t>3</m:t>
                          </m:r>
                        </m:den>
                      </m:f>
                    </m:oMath>
                  </m:oMathPara>
                </a14:m>
                <a:endParaRPr lang="zh-CN" altLang="en-US" dirty="0"/>
              </a:p>
            </p:txBody>
          </p:sp>
        </mc:Choice>
        <mc:Fallback xmlns="">
          <p:sp>
            <p:nvSpPr>
              <p:cNvPr id="29" name="文本框 28">
                <a:extLst>
                  <a:ext uri="{FF2B5EF4-FFF2-40B4-BE49-F238E27FC236}">
                    <a16:creationId xmlns:a16="http://schemas.microsoft.com/office/drawing/2014/main" id="{83EDC83F-5D3E-465A-30F0-A77B20130D32}"/>
                  </a:ext>
                </a:extLst>
              </p:cNvPr>
              <p:cNvSpPr txBox="1">
                <a:spLocks noRot="1" noChangeAspect="1" noMove="1" noResize="1" noEditPoints="1" noAdjustHandles="1" noChangeArrowheads="1" noChangeShapeType="1" noTextEdit="1"/>
              </p:cNvSpPr>
              <p:nvPr/>
            </p:nvSpPr>
            <p:spPr>
              <a:xfrm>
                <a:off x="8402953" y="4520647"/>
                <a:ext cx="192360" cy="474810"/>
              </a:xfrm>
              <a:prstGeom prst="rect">
                <a:avLst/>
              </a:prstGeom>
              <a:blipFill>
                <a:blip r:embed="rId9"/>
                <a:stretch>
                  <a:fillRect/>
                </a:stretch>
              </a:blipFill>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BFA6792B-1D22-75FC-A4CF-D43D84DD8A55}"/>
              </a:ext>
            </a:extLst>
          </p:cNvPr>
          <p:cNvCxnSpPr>
            <a:stCxn id="29" idx="1"/>
          </p:cNvCxnSpPr>
          <p:nvPr/>
        </p:nvCxnSpPr>
        <p:spPr>
          <a:xfrm flipH="1" flipV="1">
            <a:off x="7244592" y="4368640"/>
            <a:ext cx="1158361" cy="389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143429D0-D5CE-D571-FB06-E948B9FB1D83}"/>
              </a:ext>
            </a:extLst>
          </p:cNvPr>
          <p:cNvCxnSpPr>
            <a:stCxn id="29" idx="1"/>
          </p:cNvCxnSpPr>
          <p:nvPr/>
        </p:nvCxnSpPr>
        <p:spPr>
          <a:xfrm flipH="1" flipV="1">
            <a:off x="7562850" y="4179338"/>
            <a:ext cx="840103" cy="578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99A90B29-DB39-EDB2-AE76-70ADC03EF3E7}"/>
              </a:ext>
            </a:extLst>
          </p:cNvPr>
          <p:cNvCxnSpPr>
            <a:stCxn id="29" idx="1"/>
          </p:cNvCxnSpPr>
          <p:nvPr/>
        </p:nvCxnSpPr>
        <p:spPr>
          <a:xfrm flipH="1" flipV="1">
            <a:off x="8125576" y="3847540"/>
            <a:ext cx="277377" cy="910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图片 38">
            <a:extLst>
              <a:ext uri="{FF2B5EF4-FFF2-40B4-BE49-F238E27FC236}">
                <a16:creationId xmlns:a16="http://schemas.microsoft.com/office/drawing/2014/main" id="{EA5625D6-7D0D-8119-7E93-4F9033443BC3}"/>
              </a:ext>
            </a:extLst>
          </p:cNvPr>
          <p:cNvPicPr>
            <a:picLocks noChangeAspect="1"/>
          </p:cNvPicPr>
          <p:nvPr/>
        </p:nvPicPr>
        <p:blipFill>
          <a:blip r:embed="rId10"/>
          <a:stretch>
            <a:fillRect/>
          </a:stretch>
        </p:blipFill>
        <p:spPr>
          <a:xfrm>
            <a:off x="5697914" y="5588801"/>
            <a:ext cx="1968048" cy="636407"/>
          </a:xfrm>
          <a:prstGeom prst="rect">
            <a:avLst/>
          </a:prstGeom>
        </p:spPr>
      </p:pic>
      <p:sp>
        <p:nvSpPr>
          <p:cNvPr id="41" name="文本框 40">
            <a:extLst>
              <a:ext uri="{FF2B5EF4-FFF2-40B4-BE49-F238E27FC236}">
                <a16:creationId xmlns:a16="http://schemas.microsoft.com/office/drawing/2014/main" id="{9735F9C7-E502-D062-E8BE-F8D0839B26AE}"/>
              </a:ext>
            </a:extLst>
          </p:cNvPr>
          <p:cNvSpPr txBox="1"/>
          <p:nvPr/>
        </p:nvSpPr>
        <p:spPr>
          <a:xfrm>
            <a:off x="4102876" y="5729278"/>
            <a:ext cx="1184940" cy="369332"/>
          </a:xfrm>
          <a:prstGeom prst="rect">
            <a:avLst/>
          </a:prstGeom>
          <a:noFill/>
        </p:spPr>
        <p:txBody>
          <a:bodyPr wrap="none" rtlCol="0">
            <a:spAutoFit/>
          </a:bodyPr>
          <a:lstStyle/>
          <a:p>
            <a:r>
              <a:rPr lang="en-US" altLang="zh-CN" dirty="0">
                <a:solidFill>
                  <a:schemeClr val="accent2"/>
                </a:solidFill>
              </a:rPr>
              <a:t>Full string</a:t>
            </a:r>
            <a:endParaRPr lang="zh-CN" altLang="en-US" dirty="0">
              <a:solidFill>
                <a:schemeClr val="accent2"/>
              </a:solidFill>
            </a:endParaRPr>
          </a:p>
        </p:txBody>
      </p:sp>
      <p:cxnSp>
        <p:nvCxnSpPr>
          <p:cNvPr id="45" name="直接箭头连接符 44">
            <a:extLst>
              <a:ext uri="{FF2B5EF4-FFF2-40B4-BE49-F238E27FC236}">
                <a16:creationId xmlns:a16="http://schemas.microsoft.com/office/drawing/2014/main" id="{A8C90CD3-4829-E8D9-8AB8-F84A4513C152}"/>
              </a:ext>
            </a:extLst>
          </p:cNvPr>
          <p:cNvCxnSpPr>
            <a:cxnSpLocks/>
          </p:cNvCxnSpPr>
          <p:nvPr/>
        </p:nvCxnSpPr>
        <p:spPr>
          <a:xfrm flipH="1" flipV="1">
            <a:off x="5224316" y="5944743"/>
            <a:ext cx="592284" cy="8779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8" name="文本框 47">
            <a:extLst>
              <a:ext uri="{FF2B5EF4-FFF2-40B4-BE49-F238E27FC236}">
                <a16:creationId xmlns:a16="http://schemas.microsoft.com/office/drawing/2014/main" id="{E6A3B7EE-A6B7-79C0-3366-B8D481492FDB}"/>
              </a:ext>
            </a:extLst>
          </p:cNvPr>
          <p:cNvSpPr txBox="1"/>
          <p:nvPr/>
        </p:nvSpPr>
        <p:spPr>
          <a:xfrm>
            <a:off x="5482358" y="6410078"/>
            <a:ext cx="1903085" cy="369332"/>
          </a:xfrm>
          <a:prstGeom prst="rect">
            <a:avLst/>
          </a:prstGeom>
          <a:noFill/>
        </p:spPr>
        <p:txBody>
          <a:bodyPr wrap="none" rtlCol="0">
            <a:spAutoFit/>
          </a:bodyPr>
          <a:lstStyle/>
          <a:p>
            <a:r>
              <a:rPr lang="en-US" altLang="zh-CN" dirty="0">
                <a:solidFill>
                  <a:schemeClr val="accent2"/>
                </a:solidFill>
              </a:rPr>
              <a:t>1st n-gram index</a:t>
            </a:r>
            <a:endParaRPr lang="zh-CN" altLang="en-US" dirty="0">
              <a:solidFill>
                <a:schemeClr val="accent2"/>
              </a:solidFill>
            </a:endParaRPr>
          </a:p>
        </p:txBody>
      </p:sp>
      <p:sp>
        <p:nvSpPr>
          <p:cNvPr id="49" name="文本框 48">
            <a:extLst>
              <a:ext uri="{FF2B5EF4-FFF2-40B4-BE49-F238E27FC236}">
                <a16:creationId xmlns:a16="http://schemas.microsoft.com/office/drawing/2014/main" id="{39DA5B6A-A18B-0287-4C4F-C99B2AEFF801}"/>
              </a:ext>
            </a:extLst>
          </p:cNvPr>
          <p:cNvSpPr txBox="1"/>
          <p:nvPr/>
        </p:nvSpPr>
        <p:spPr>
          <a:xfrm>
            <a:off x="7744485" y="5907004"/>
            <a:ext cx="1980029" cy="369332"/>
          </a:xfrm>
          <a:prstGeom prst="rect">
            <a:avLst/>
          </a:prstGeom>
          <a:noFill/>
        </p:spPr>
        <p:txBody>
          <a:bodyPr wrap="none" rtlCol="0">
            <a:spAutoFit/>
          </a:bodyPr>
          <a:lstStyle/>
          <a:p>
            <a:r>
              <a:rPr lang="en-US" altLang="zh-CN" dirty="0">
                <a:solidFill>
                  <a:schemeClr val="accent2"/>
                </a:solidFill>
              </a:rPr>
              <a:t>2nd n-gram index</a:t>
            </a:r>
            <a:endParaRPr lang="zh-CN" altLang="en-US" dirty="0">
              <a:solidFill>
                <a:schemeClr val="accent2"/>
              </a:solidFill>
            </a:endParaRPr>
          </a:p>
        </p:txBody>
      </p:sp>
      <p:cxnSp>
        <p:nvCxnSpPr>
          <p:cNvPr id="51" name="直接箭头连接符 50">
            <a:extLst>
              <a:ext uri="{FF2B5EF4-FFF2-40B4-BE49-F238E27FC236}">
                <a16:creationId xmlns:a16="http://schemas.microsoft.com/office/drawing/2014/main" id="{4E30398E-3A8B-C6F2-DD73-D9815C291CEB}"/>
              </a:ext>
            </a:extLst>
          </p:cNvPr>
          <p:cNvCxnSpPr>
            <a:endCxn id="48" idx="0"/>
          </p:cNvCxnSpPr>
          <p:nvPr/>
        </p:nvCxnSpPr>
        <p:spPr>
          <a:xfrm flipH="1">
            <a:off x="6433901" y="6225208"/>
            <a:ext cx="77888" cy="18487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3" name="直接箭头连接符 52">
            <a:extLst>
              <a:ext uri="{FF2B5EF4-FFF2-40B4-BE49-F238E27FC236}">
                <a16:creationId xmlns:a16="http://schemas.microsoft.com/office/drawing/2014/main" id="{03EB9DDE-933C-205B-8799-D2B2D1609E3D}"/>
              </a:ext>
            </a:extLst>
          </p:cNvPr>
          <p:cNvCxnSpPr/>
          <p:nvPr/>
        </p:nvCxnSpPr>
        <p:spPr>
          <a:xfrm>
            <a:off x="7502502" y="6091670"/>
            <a:ext cx="321270"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 name="标题 1">
            <a:extLst>
              <a:ext uri="{FF2B5EF4-FFF2-40B4-BE49-F238E27FC236}">
                <a16:creationId xmlns:a16="http://schemas.microsoft.com/office/drawing/2014/main" id="{4347CD6A-B9E7-DF8C-F689-967755F5CD4E}"/>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1160480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par>
                          <p:cTn id="74" fill="hold">
                            <p:stCondLst>
                              <p:cond delay="1500"/>
                            </p:stCondLst>
                            <p:childTnLst>
                              <p:par>
                                <p:cTn id="75" presetID="10" presetClass="entr" presetSubtype="0"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par>
                                <p:cTn id="92" presetID="10" presetClass="entr" presetSubtype="0"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26" grpId="0"/>
      <p:bldP spid="27" grpId="0"/>
      <p:bldP spid="28" grpId="0"/>
      <p:bldP spid="29" grpId="0"/>
      <p:bldP spid="41"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2B223-6BFD-7B5A-2808-CECDBBA8CCA4}"/>
              </a:ext>
            </a:extLst>
          </p:cNvPr>
          <p:cNvSpPr>
            <a:spLocks noGrp="1"/>
          </p:cNvSpPr>
          <p:nvPr>
            <p:ph type="title"/>
          </p:nvPr>
        </p:nvSpPr>
        <p:spPr>
          <a:xfrm>
            <a:off x="669925" y="248716"/>
            <a:ext cx="10850563" cy="779983"/>
          </a:xfrm>
        </p:spPr>
        <p:txBody>
          <a:bodyPr>
            <a:normAutofit/>
          </a:bodyPr>
          <a:lstStyle/>
          <a:p>
            <a:r>
              <a:rPr lang="zh-CN" altLang="en-US" sz="3600" dirty="0"/>
              <a:t>一、背景介绍</a:t>
            </a:r>
          </a:p>
        </p:txBody>
      </p:sp>
      <p:sp>
        <p:nvSpPr>
          <p:cNvPr id="3" name="灯片编号占位符 2">
            <a:extLst>
              <a:ext uri="{FF2B5EF4-FFF2-40B4-BE49-F238E27FC236}">
                <a16:creationId xmlns:a16="http://schemas.microsoft.com/office/drawing/2014/main" id="{43B12962-A781-B281-B7BA-27888FBFEECE}"/>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6" name="文本框 5">
            <a:extLst>
              <a:ext uri="{FF2B5EF4-FFF2-40B4-BE49-F238E27FC236}">
                <a16:creationId xmlns:a16="http://schemas.microsoft.com/office/drawing/2014/main" id="{D1C1E28A-8DC4-06DA-55D9-D348270D18C5}"/>
              </a:ext>
            </a:extLst>
          </p:cNvPr>
          <p:cNvSpPr txBox="1"/>
          <p:nvPr/>
        </p:nvSpPr>
        <p:spPr>
          <a:xfrm>
            <a:off x="768096" y="2616297"/>
            <a:ext cx="6349594" cy="1289456"/>
          </a:xfrm>
          <a:prstGeom prst="rect">
            <a:avLst/>
          </a:prstGeom>
          <a:noFill/>
        </p:spPr>
        <p:txBody>
          <a:bodyPr wrap="square" rtlCol="0">
            <a:spAutoFit/>
          </a:bodyPr>
          <a:lstStyle/>
          <a:p>
            <a:pPr>
              <a:lnSpc>
                <a:spcPct val="150000"/>
              </a:lnSpc>
            </a:pPr>
            <a:r>
              <a:rPr lang="zh-CN" altLang="en-US" dirty="0"/>
              <a:t>公式化定义：</a:t>
            </a:r>
            <a:endParaRPr lang="en-US" altLang="zh-CN" dirty="0"/>
          </a:p>
          <a:p>
            <a:pPr>
              <a:lnSpc>
                <a:spcPct val="150000"/>
              </a:lnSpc>
            </a:pPr>
            <a:r>
              <a:rPr lang="zh-CN" altLang="en-US" dirty="0"/>
              <a:t>给定数据集</a:t>
            </a:r>
            <a:r>
              <a:rPr lang="en-US" altLang="zh-CN" dirty="0"/>
              <a:t>D</a:t>
            </a:r>
            <a:r>
              <a:rPr lang="zh-CN" altLang="en-US" dirty="0"/>
              <a:t>和其</a:t>
            </a:r>
            <a:r>
              <a:rPr lang="zh-CN" altLang="en-US" dirty="0">
                <a:solidFill>
                  <a:srgbClr val="FF0000"/>
                </a:solidFill>
              </a:rPr>
              <a:t>相邻数据集</a:t>
            </a:r>
            <a:r>
              <a:rPr lang="en-US" altLang="zh-CN" dirty="0"/>
              <a:t>D’</a:t>
            </a:r>
            <a:r>
              <a:rPr lang="zh-CN" altLang="en-US" dirty="0"/>
              <a:t>，一个随机化算法</a:t>
            </a:r>
            <a:r>
              <a:rPr lang="en-US" altLang="zh-CN" dirty="0"/>
              <a:t>A</a:t>
            </a:r>
            <a:r>
              <a:rPr lang="zh-CN" altLang="en-US" dirty="0"/>
              <a:t>满足</a:t>
            </a:r>
            <a:r>
              <a:rPr lang="en-US" altLang="zh-CN" dirty="0"/>
              <a:t>ԑ-</a:t>
            </a:r>
            <a:r>
              <a:rPr lang="zh-CN" altLang="en-US" dirty="0"/>
              <a:t>差分隐私，当且仅当：</a:t>
            </a:r>
          </a:p>
        </p:txBody>
      </p:sp>
      <p:pic>
        <p:nvPicPr>
          <p:cNvPr id="8" name="图片 7">
            <a:extLst>
              <a:ext uri="{FF2B5EF4-FFF2-40B4-BE49-F238E27FC236}">
                <a16:creationId xmlns:a16="http://schemas.microsoft.com/office/drawing/2014/main" id="{F59C5CF5-BCF9-0ECC-5D0B-9F7E03062AC9}"/>
              </a:ext>
            </a:extLst>
          </p:cNvPr>
          <p:cNvPicPr>
            <a:picLocks noChangeAspect="1"/>
          </p:cNvPicPr>
          <p:nvPr/>
        </p:nvPicPr>
        <p:blipFill>
          <a:blip r:embed="rId2"/>
          <a:stretch>
            <a:fillRect/>
          </a:stretch>
        </p:blipFill>
        <p:spPr>
          <a:xfrm>
            <a:off x="2271459" y="4024566"/>
            <a:ext cx="2967299" cy="776759"/>
          </a:xfrm>
          <a:prstGeom prst="rect">
            <a:avLst/>
          </a:prstGeom>
        </p:spPr>
      </p:pic>
      <p:sp>
        <p:nvSpPr>
          <p:cNvPr id="12" name="文本框 11">
            <a:extLst>
              <a:ext uri="{FF2B5EF4-FFF2-40B4-BE49-F238E27FC236}">
                <a16:creationId xmlns:a16="http://schemas.microsoft.com/office/drawing/2014/main" id="{3318D290-354E-68D8-61DC-95D3F09938B2}"/>
              </a:ext>
            </a:extLst>
          </p:cNvPr>
          <p:cNvSpPr txBox="1"/>
          <p:nvPr/>
        </p:nvSpPr>
        <p:spPr>
          <a:xfrm>
            <a:off x="669925" y="4938484"/>
            <a:ext cx="6170370" cy="369332"/>
          </a:xfrm>
          <a:prstGeom prst="rect">
            <a:avLst/>
          </a:prstGeom>
          <a:noFill/>
        </p:spPr>
        <p:txBody>
          <a:bodyPr wrap="square">
            <a:spAutoFit/>
          </a:bodyPr>
          <a:lstStyle/>
          <a:p>
            <a:r>
              <a:rPr lang="zh-CN" altLang="en-US" sz="1800" dirty="0"/>
              <a:t>，其中</a:t>
            </a:r>
            <a:r>
              <a:rPr lang="en-US" altLang="zh-CN" sz="1800" dirty="0"/>
              <a:t>C</a:t>
            </a:r>
            <a:r>
              <a:rPr lang="zh-CN" altLang="en-US" sz="1800" dirty="0"/>
              <a:t>为算法</a:t>
            </a:r>
            <a:r>
              <a:rPr lang="en-US" altLang="zh-CN" sz="1800" dirty="0"/>
              <a:t>A</a:t>
            </a:r>
            <a:r>
              <a:rPr lang="zh-CN" altLang="en-US" sz="1800" dirty="0"/>
              <a:t>的任意输出。</a:t>
            </a:r>
            <a:r>
              <a:rPr lang="el-GR" altLang="zh-CN" sz="1800" dirty="0"/>
              <a:t>ε</a:t>
            </a:r>
            <a:r>
              <a:rPr lang="zh-CN" altLang="en-US" dirty="0"/>
              <a:t>被称为</a:t>
            </a:r>
            <a:r>
              <a:rPr lang="zh-CN" altLang="en-US" dirty="0">
                <a:solidFill>
                  <a:srgbClr val="FF0000"/>
                </a:solidFill>
              </a:rPr>
              <a:t>隐私预算</a:t>
            </a:r>
            <a:r>
              <a:rPr lang="zh-CN" altLang="en-US" dirty="0"/>
              <a:t>。</a:t>
            </a:r>
            <a:endParaRPr lang="zh-CN" altLang="en-US" sz="1800" dirty="0"/>
          </a:p>
        </p:txBody>
      </p:sp>
      <p:sp>
        <p:nvSpPr>
          <p:cNvPr id="5" name="文本框 4">
            <a:extLst>
              <a:ext uri="{FF2B5EF4-FFF2-40B4-BE49-F238E27FC236}">
                <a16:creationId xmlns:a16="http://schemas.microsoft.com/office/drawing/2014/main" id="{52DBF51D-CF72-4E26-166A-17EF285C12D4}"/>
              </a:ext>
            </a:extLst>
          </p:cNvPr>
          <p:cNvSpPr txBox="1"/>
          <p:nvPr/>
        </p:nvSpPr>
        <p:spPr>
          <a:xfrm>
            <a:off x="768096" y="1273186"/>
            <a:ext cx="1415772" cy="461665"/>
          </a:xfrm>
          <a:prstGeom prst="rect">
            <a:avLst/>
          </a:prstGeom>
          <a:noFill/>
        </p:spPr>
        <p:txBody>
          <a:bodyPr wrap="none" rtlCol="0">
            <a:spAutoFit/>
          </a:bodyPr>
          <a:lstStyle/>
          <a:p>
            <a:r>
              <a:rPr lang="zh-CN" altLang="en-US" sz="2400" b="1" dirty="0"/>
              <a:t>差分隐私</a:t>
            </a:r>
          </a:p>
        </p:txBody>
      </p:sp>
      <p:pic>
        <p:nvPicPr>
          <p:cNvPr id="1026" name="Picture 2" descr="差分隐私（一） Differential Privacy 简介">
            <a:extLst>
              <a:ext uri="{FF2B5EF4-FFF2-40B4-BE49-F238E27FC236}">
                <a16:creationId xmlns:a16="http://schemas.microsoft.com/office/drawing/2014/main" id="{6E0889DD-178F-E9CC-9530-B15F8FCF91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02" b="40502"/>
          <a:stretch/>
        </p:blipFill>
        <p:spPr bwMode="auto">
          <a:xfrm>
            <a:off x="8763609" y="1273186"/>
            <a:ext cx="2374177" cy="1316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差分隐私（一） Differential Privacy 简介">
            <a:extLst>
              <a:ext uri="{FF2B5EF4-FFF2-40B4-BE49-F238E27FC236}">
                <a16:creationId xmlns:a16="http://schemas.microsoft.com/office/drawing/2014/main" id="{42DB1CD9-5223-C70D-3E5F-19194E66E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126"/>
          <a:stretch/>
        </p:blipFill>
        <p:spPr bwMode="auto">
          <a:xfrm>
            <a:off x="7402982" y="2597185"/>
            <a:ext cx="3734804" cy="877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差分隐私（一） Differential Privacy 简介">
            <a:extLst>
              <a:ext uri="{FF2B5EF4-FFF2-40B4-BE49-F238E27FC236}">
                <a16:creationId xmlns:a16="http://schemas.microsoft.com/office/drawing/2014/main" id="{224E42C1-6852-3377-9FA7-6DB9D3FD1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600" b="39874"/>
          <a:stretch/>
        </p:blipFill>
        <p:spPr bwMode="auto">
          <a:xfrm>
            <a:off x="7402982" y="1319129"/>
            <a:ext cx="1360627" cy="132364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C5CE409-6891-8210-8C3A-16D561D79A86}"/>
              </a:ext>
            </a:extLst>
          </p:cNvPr>
          <p:cNvSpPr txBox="1"/>
          <p:nvPr/>
        </p:nvSpPr>
        <p:spPr>
          <a:xfrm>
            <a:off x="7402983" y="3920947"/>
            <a:ext cx="3734804" cy="1289456"/>
          </a:xfrm>
          <a:prstGeom prst="rect">
            <a:avLst/>
          </a:prstGeom>
          <a:noFill/>
          <a:ln>
            <a:solidFill>
              <a:schemeClr val="accent2"/>
            </a:solidFill>
          </a:ln>
        </p:spPr>
        <p:txBody>
          <a:bodyPr wrap="square" rtlCol="0">
            <a:spAutoFit/>
          </a:bodyPr>
          <a:lstStyle/>
          <a:p>
            <a:pPr>
              <a:lnSpc>
                <a:spcPct val="150000"/>
              </a:lnSpc>
            </a:pPr>
            <a:r>
              <a:rPr lang="zh-CN" altLang="en-US" dirty="0"/>
              <a:t>差分隐私：</a:t>
            </a:r>
            <a:endParaRPr lang="en-US" altLang="zh-CN" dirty="0"/>
          </a:p>
          <a:p>
            <a:pPr>
              <a:lnSpc>
                <a:spcPct val="150000"/>
              </a:lnSpc>
            </a:pPr>
            <a:r>
              <a:rPr lang="zh-CN" altLang="en-US" dirty="0"/>
              <a:t>使得攻击者的知识不会因为这些新样本的出现而发生变化</a:t>
            </a:r>
          </a:p>
        </p:txBody>
      </p:sp>
      <p:sp>
        <p:nvSpPr>
          <p:cNvPr id="10" name="文本框 9">
            <a:extLst>
              <a:ext uri="{FF2B5EF4-FFF2-40B4-BE49-F238E27FC236}">
                <a16:creationId xmlns:a16="http://schemas.microsoft.com/office/drawing/2014/main" id="{B6B6563E-1D61-E038-F199-6FDE36DE6E59}"/>
              </a:ext>
            </a:extLst>
          </p:cNvPr>
          <p:cNvSpPr txBox="1"/>
          <p:nvPr/>
        </p:nvSpPr>
        <p:spPr>
          <a:xfrm>
            <a:off x="768096" y="2227853"/>
            <a:ext cx="2262158" cy="369332"/>
          </a:xfrm>
          <a:prstGeom prst="rect">
            <a:avLst/>
          </a:prstGeom>
          <a:noFill/>
        </p:spPr>
        <p:txBody>
          <a:bodyPr wrap="none" rtlCol="0">
            <a:spAutoFit/>
          </a:bodyPr>
          <a:lstStyle/>
          <a:p>
            <a:r>
              <a:rPr lang="zh-CN" altLang="en-US" b="1" dirty="0">
                <a:solidFill>
                  <a:srgbClr val="FF0000"/>
                </a:solidFill>
              </a:rPr>
              <a:t>做法：加入随机噪声</a:t>
            </a:r>
          </a:p>
        </p:txBody>
      </p:sp>
      <p:sp>
        <p:nvSpPr>
          <p:cNvPr id="11" name="文本框 10">
            <a:extLst>
              <a:ext uri="{FF2B5EF4-FFF2-40B4-BE49-F238E27FC236}">
                <a16:creationId xmlns:a16="http://schemas.microsoft.com/office/drawing/2014/main" id="{C006F116-18B8-C541-B5D7-A806298ECFA6}"/>
              </a:ext>
            </a:extLst>
          </p:cNvPr>
          <p:cNvSpPr txBox="1"/>
          <p:nvPr/>
        </p:nvSpPr>
        <p:spPr>
          <a:xfrm>
            <a:off x="768096" y="5535021"/>
            <a:ext cx="8597225" cy="369332"/>
          </a:xfrm>
          <a:prstGeom prst="rect">
            <a:avLst/>
          </a:prstGeom>
          <a:noFill/>
        </p:spPr>
        <p:txBody>
          <a:bodyPr wrap="none" rtlCol="0">
            <a:spAutoFit/>
          </a:bodyPr>
          <a:lstStyle/>
          <a:p>
            <a:r>
              <a:rPr lang="zh-CN" altLang="en-US" dirty="0"/>
              <a:t>一般而言，</a:t>
            </a:r>
            <a:r>
              <a:rPr lang="el-GR" altLang="zh-CN" dirty="0"/>
              <a:t>ε</a:t>
            </a:r>
            <a:r>
              <a:rPr lang="zh-CN" altLang="en-US" dirty="0"/>
              <a:t>越小，隐私保护越好，但是加入的噪声就越大，数据可用性就下降了。</a:t>
            </a:r>
          </a:p>
        </p:txBody>
      </p:sp>
      <p:sp>
        <p:nvSpPr>
          <p:cNvPr id="4" name="文本框 3">
            <a:extLst>
              <a:ext uri="{FF2B5EF4-FFF2-40B4-BE49-F238E27FC236}">
                <a16:creationId xmlns:a16="http://schemas.microsoft.com/office/drawing/2014/main" id="{95FF05B4-7855-55CB-F160-3C5B66727D33}"/>
              </a:ext>
            </a:extLst>
          </p:cNvPr>
          <p:cNvSpPr txBox="1"/>
          <p:nvPr/>
        </p:nvSpPr>
        <p:spPr>
          <a:xfrm>
            <a:off x="770957" y="1789942"/>
            <a:ext cx="5968301" cy="369332"/>
          </a:xfrm>
          <a:prstGeom prst="rect">
            <a:avLst/>
          </a:prstGeom>
          <a:noFill/>
        </p:spPr>
        <p:txBody>
          <a:bodyPr wrap="none" rtlCol="0">
            <a:spAutoFit/>
          </a:bodyPr>
          <a:lstStyle/>
          <a:p>
            <a:r>
              <a:rPr lang="en-US" altLang="zh-CN" dirty="0" err="1"/>
              <a:t>Dwork</a:t>
            </a:r>
            <a:r>
              <a:rPr lang="zh-CN" altLang="en-US" dirty="0"/>
              <a:t>在</a:t>
            </a:r>
            <a:r>
              <a:rPr lang="en-US" altLang="zh-CN" dirty="0"/>
              <a:t>2006</a:t>
            </a:r>
            <a:r>
              <a:rPr lang="zh-CN" altLang="en-US" dirty="0"/>
              <a:t>年针对统计数据库的隐私泄露问题提出的。</a:t>
            </a:r>
          </a:p>
        </p:txBody>
      </p:sp>
    </p:spTree>
    <p:extLst>
      <p:ext uri="{BB962C8B-B14F-4D97-AF65-F5344CB8AC3E}">
        <p14:creationId xmlns:p14="http://schemas.microsoft.com/office/powerpoint/2010/main" val="14516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par>
                                <p:cTn id="13" presetID="10"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9" grpId="0" animBg="1"/>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085C4FA-8BC9-B996-B4E2-9AAC076CAB12}"/>
              </a:ext>
            </a:extLst>
          </p:cNvPr>
          <p:cNvPicPr>
            <a:picLocks noChangeAspect="1"/>
          </p:cNvPicPr>
          <p:nvPr/>
        </p:nvPicPr>
        <p:blipFill>
          <a:blip r:embed="rId2"/>
          <a:stretch>
            <a:fillRect/>
          </a:stretch>
        </p:blipFill>
        <p:spPr>
          <a:xfrm>
            <a:off x="973514" y="1445967"/>
            <a:ext cx="1733639" cy="1447874"/>
          </a:xfrm>
          <a:prstGeom prst="rect">
            <a:avLst/>
          </a:prstGeom>
        </p:spPr>
      </p:pic>
      <p:pic>
        <p:nvPicPr>
          <p:cNvPr id="5" name="图片 4">
            <a:extLst>
              <a:ext uri="{FF2B5EF4-FFF2-40B4-BE49-F238E27FC236}">
                <a16:creationId xmlns:a16="http://schemas.microsoft.com/office/drawing/2014/main" id="{0E3ACC18-D681-1451-CFFE-A897F41D2678}"/>
              </a:ext>
            </a:extLst>
          </p:cNvPr>
          <p:cNvPicPr>
            <a:picLocks noChangeAspect="1"/>
          </p:cNvPicPr>
          <p:nvPr/>
        </p:nvPicPr>
        <p:blipFill>
          <a:blip r:embed="rId3"/>
          <a:stretch>
            <a:fillRect/>
          </a:stretch>
        </p:blipFill>
        <p:spPr>
          <a:xfrm>
            <a:off x="973514" y="3350042"/>
            <a:ext cx="1968048" cy="636407"/>
          </a:xfrm>
          <a:prstGeom prst="rect">
            <a:avLst/>
          </a:prstGeom>
        </p:spPr>
      </p:pic>
      <p:sp>
        <p:nvSpPr>
          <p:cNvPr id="6" name="文本框 5">
            <a:extLst>
              <a:ext uri="{FF2B5EF4-FFF2-40B4-BE49-F238E27FC236}">
                <a16:creationId xmlns:a16="http://schemas.microsoft.com/office/drawing/2014/main" id="{29695B1B-35BC-211E-6D7B-7C120FB65E69}"/>
              </a:ext>
            </a:extLst>
          </p:cNvPr>
          <p:cNvSpPr txBox="1"/>
          <p:nvPr/>
        </p:nvSpPr>
        <p:spPr>
          <a:xfrm>
            <a:off x="622929" y="4385678"/>
            <a:ext cx="1184940" cy="369332"/>
          </a:xfrm>
          <a:prstGeom prst="rect">
            <a:avLst/>
          </a:prstGeom>
          <a:noFill/>
        </p:spPr>
        <p:txBody>
          <a:bodyPr wrap="none" rtlCol="0">
            <a:spAutoFit/>
          </a:bodyPr>
          <a:lstStyle/>
          <a:p>
            <a:r>
              <a:rPr lang="en-US" altLang="zh-CN" dirty="0">
                <a:solidFill>
                  <a:schemeClr val="accent2"/>
                </a:solidFill>
              </a:rPr>
              <a:t>Full string</a:t>
            </a:r>
            <a:endParaRPr lang="zh-CN" altLang="en-US" dirty="0">
              <a:solidFill>
                <a:schemeClr val="accent2"/>
              </a:solidFill>
            </a:endParaRPr>
          </a:p>
        </p:txBody>
      </p:sp>
      <p:cxnSp>
        <p:nvCxnSpPr>
          <p:cNvPr id="7" name="直接箭头连接符 6">
            <a:extLst>
              <a:ext uri="{FF2B5EF4-FFF2-40B4-BE49-F238E27FC236}">
                <a16:creationId xmlns:a16="http://schemas.microsoft.com/office/drawing/2014/main" id="{7B772EE0-5A31-E92F-3405-480300320E64}"/>
              </a:ext>
            </a:extLst>
          </p:cNvPr>
          <p:cNvCxnSpPr>
            <a:cxnSpLocks/>
            <a:endCxn id="6" idx="0"/>
          </p:cNvCxnSpPr>
          <p:nvPr/>
        </p:nvCxnSpPr>
        <p:spPr>
          <a:xfrm>
            <a:off x="1215399" y="3986449"/>
            <a:ext cx="0" cy="39922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8" name="文本框 7">
            <a:extLst>
              <a:ext uri="{FF2B5EF4-FFF2-40B4-BE49-F238E27FC236}">
                <a16:creationId xmlns:a16="http://schemas.microsoft.com/office/drawing/2014/main" id="{426A13AB-589C-61FA-117D-B6108A9E2891}"/>
              </a:ext>
            </a:extLst>
          </p:cNvPr>
          <p:cNvSpPr txBox="1"/>
          <p:nvPr/>
        </p:nvSpPr>
        <p:spPr>
          <a:xfrm>
            <a:off x="856326" y="5338905"/>
            <a:ext cx="1903085" cy="369332"/>
          </a:xfrm>
          <a:prstGeom prst="rect">
            <a:avLst/>
          </a:prstGeom>
          <a:noFill/>
        </p:spPr>
        <p:txBody>
          <a:bodyPr wrap="none" rtlCol="0">
            <a:spAutoFit/>
          </a:bodyPr>
          <a:lstStyle/>
          <a:p>
            <a:r>
              <a:rPr lang="en-US" altLang="zh-CN" dirty="0">
                <a:solidFill>
                  <a:schemeClr val="accent2"/>
                </a:solidFill>
              </a:rPr>
              <a:t>1st n-gram index</a:t>
            </a:r>
            <a:endParaRPr lang="zh-CN" altLang="en-US" dirty="0">
              <a:solidFill>
                <a:schemeClr val="accent2"/>
              </a:solidFill>
            </a:endParaRPr>
          </a:p>
        </p:txBody>
      </p:sp>
      <p:sp>
        <p:nvSpPr>
          <p:cNvPr id="9" name="文本框 8">
            <a:extLst>
              <a:ext uri="{FF2B5EF4-FFF2-40B4-BE49-F238E27FC236}">
                <a16:creationId xmlns:a16="http://schemas.microsoft.com/office/drawing/2014/main" id="{0F029D8D-986B-76FB-9BC4-1A6582D5D8B3}"/>
              </a:ext>
            </a:extLst>
          </p:cNvPr>
          <p:cNvSpPr txBox="1"/>
          <p:nvPr/>
        </p:nvSpPr>
        <p:spPr>
          <a:xfrm>
            <a:off x="1819352" y="4723792"/>
            <a:ext cx="1428596" cy="646331"/>
          </a:xfrm>
          <a:prstGeom prst="rect">
            <a:avLst/>
          </a:prstGeom>
          <a:noFill/>
        </p:spPr>
        <p:txBody>
          <a:bodyPr wrap="none" rtlCol="0">
            <a:spAutoFit/>
          </a:bodyPr>
          <a:lstStyle/>
          <a:p>
            <a:pPr algn="ctr"/>
            <a:r>
              <a:rPr lang="en-US" altLang="zh-CN" dirty="0">
                <a:solidFill>
                  <a:schemeClr val="accent2"/>
                </a:solidFill>
              </a:rPr>
              <a:t>2nd n-gram </a:t>
            </a:r>
          </a:p>
          <a:p>
            <a:pPr algn="ctr"/>
            <a:r>
              <a:rPr lang="en-US" altLang="zh-CN" dirty="0">
                <a:solidFill>
                  <a:schemeClr val="accent2"/>
                </a:solidFill>
              </a:rPr>
              <a:t>index</a:t>
            </a:r>
            <a:endParaRPr lang="zh-CN" altLang="en-US" dirty="0">
              <a:solidFill>
                <a:schemeClr val="accent2"/>
              </a:solidFill>
            </a:endParaRPr>
          </a:p>
        </p:txBody>
      </p:sp>
      <p:cxnSp>
        <p:nvCxnSpPr>
          <p:cNvPr id="10" name="直接箭头连接符 9">
            <a:extLst>
              <a:ext uri="{FF2B5EF4-FFF2-40B4-BE49-F238E27FC236}">
                <a16:creationId xmlns:a16="http://schemas.microsoft.com/office/drawing/2014/main" id="{679737FC-E643-670C-6710-A8AF294C4785}"/>
              </a:ext>
            </a:extLst>
          </p:cNvPr>
          <p:cNvCxnSpPr>
            <a:cxnSpLocks/>
            <a:endCxn id="8" idx="0"/>
          </p:cNvCxnSpPr>
          <p:nvPr/>
        </p:nvCxnSpPr>
        <p:spPr>
          <a:xfrm>
            <a:off x="1807869" y="3986449"/>
            <a:ext cx="0" cy="135245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8C639C0B-2AB9-05DB-8A66-134279CA61BA}"/>
              </a:ext>
            </a:extLst>
          </p:cNvPr>
          <p:cNvCxnSpPr>
            <a:cxnSpLocks/>
            <a:endCxn id="9" idx="0"/>
          </p:cNvCxnSpPr>
          <p:nvPr/>
        </p:nvCxnSpPr>
        <p:spPr>
          <a:xfrm>
            <a:off x="2533650" y="3986449"/>
            <a:ext cx="0" cy="73734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pic>
        <p:nvPicPr>
          <p:cNvPr id="21" name="图片 20">
            <a:extLst>
              <a:ext uri="{FF2B5EF4-FFF2-40B4-BE49-F238E27FC236}">
                <a16:creationId xmlns:a16="http://schemas.microsoft.com/office/drawing/2014/main" id="{16B92B6D-6158-8986-5A89-CC152E79E0E5}"/>
              </a:ext>
            </a:extLst>
          </p:cNvPr>
          <p:cNvPicPr>
            <a:picLocks noChangeAspect="1"/>
          </p:cNvPicPr>
          <p:nvPr/>
        </p:nvPicPr>
        <p:blipFill>
          <a:blip r:embed="rId4"/>
          <a:stretch>
            <a:fillRect/>
          </a:stretch>
        </p:blipFill>
        <p:spPr>
          <a:xfrm>
            <a:off x="3667342" y="1210891"/>
            <a:ext cx="7189201" cy="4062451"/>
          </a:xfrm>
          <a:prstGeom prst="rect">
            <a:avLst/>
          </a:prstGeom>
        </p:spPr>
      </p:pic>
      <p:pic>
        <p:nvPicPr>
          <p:cNvPr id="23" name="图片 22">
            <a:extLst>
              <a:ext uri="{FF2B5EF4-FFF2-40B4-BE49-F238E27FC236}">
                <a16:creationId xmlns:a16="http://schemas.microsoft.com/office/drawing/2014/main" id="{94E8A7B8-F1DF-7801-DDA2-20A0D1077EBC}"/>
              </a:ext>
            </a:extLst>
          </p:cNvPr>
          <p:cNvPicPr>
            <a:picLocks noChangeAspect="1"/>
          </p:cNvPicPr>
          <p:nvPr/>
        </p:nvPicPr>
        <p:blipFill>
          <a:blip r:embed="rId5"/>
          <a:stretch>
            <a:fillRect/>
          </a:stretch>
        </p:blipFill>
        <p:spPr>
          <a:xfrm>
            <a:off x="3378107" y="5506480"/>
            <a:ext cx="2717893" cy="1219690"/>
          </a:xfrm>
          <a:prstGeom prst="rect">
            <a:avLst/>
          </a:prstGeom>
        </p:spPr>
      </p:pic>
      <p:sp>
        <p:nvSpPr>
          <p:cNvPr id="24" name="箭头: 右 23">
            <a:extLst>
              <a:ext uri="{FF2B5EF4-FFF2-40B4-BE49-F238E27FC236}">
                <a16:creationId xmlns:a16="http://schemas.microsoft.com/office/drawing/2014/main" id="{C79D8A93-72BC-534A-23E7-537FD852EE76}"/>
              </a:ext>
            </a:extLst>
          </p:cNvPr>
          <p:cNvSpPr/>
          <p:nvPr/>
        </p:nvSpPr>
        <p:spPr>
          <a:xfrm>
            <a:off x="6159500" y="5975350"/>
            <a:ext cx="673100"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91B814B-B5FA-92A7-25D1-246C87AC89BC}"/>
              </a:ext>
            </a:extLst>
          </p:cNvPr>
          <p:cNvSpPr txBox="1"/>
          <p:nvPr/>
        </p:nvSpPr>
        <p:spPr>
          <a:xfrm>
            <a:off x="7010400" y="5370123"/>
            <a:ext cx="2492990" cy="1012457"/>
          </a:xfrm>
          <a:prstGeom prst="rect">
            <a:avLst/>
          </a:prstGeom>
          <a:noFill/>
        </p:spPr>
        <p:txBody>
          <a:bodyPr wrap="none" rtlCol="0">
            <a:spAutoFit/>
          </a:bodyPr>
          <a:lstStyle/>
          <a:p>
            <a:pPr algn="ctr">
              <a:lnSpc>
                <a:spcPct val="150000"/>
              </a:lnSpc>
            </a:pPr>
            <a:r>
              <a:rPr lang="en-US" altLang="zh-CN" sz="2400" b="1" dirty="0"/>
              <a:t>Dictionary</a:t>
            </a:r>
          </a:p>
          <a:p>
            <a:pPr algn="ctr">
              <a:lnSpc>
                <a:spcPct val="150000"/>
              </a:lnSpc>
            </a:pPr>
            <a:r>
              <a:rPr lang="en-US" altLang="zh-CN" dirty="0"/>
              <a:t>rabbit</a:t>
            </a:r>
            <a:r>
              <a:rPr lang="zh-CN" altLang="en-US" dirty="0"/>
              <a:t>、</a:t>
            </a:r>
            <a:r>
              <a:rPr lang="en-US" altLang="zh-CN" dirty="0"/>
              <a:t>hermit</a:t>
            </a:r>
            <a:r>
              <a:rPr lang="zh-CN" altLang="en-US" dirty="0"/>
              <a:t>、</a:t>
            </a:r>
            <a:r>
              <a:rPr lang="en-US" altLang="zh-CN" dirty="0" err="1"/>
              <a:t>hebbit</a:t>
            </a:r>
            <a:endParaRPr lang="zh-CN" altLang="en-US" dirty="0"/>
          </a:p>
        </p:txBody>
      </p:sp>
      <p:sp>
        <p:nvSpPr>
          <p:cNvPr id="2" name="标题 1">
            <a:extLst>
              <a:ext uri="{FF2B5EF4-FFF2-40B4-BE49-F238E27FC236}">
                <a16:creationId xmlns:a16="http://schemas.microsoft.com/office/drawing/2014/main" id="{A252294C-5BF2-3F85-BB06-4BBD6074D5AA}"/>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三、</a:t>
            </a:r>
            <a:r>
              <a:rPr lang="en-US" altLang="zh-CN" sz="3600" dirty="0">
                <a:solidFill>
                  <a:schemeClr val="accent4"/>
                </a:solidFill>
              </a:rPr>
              <a:t>RAPPOR</a:t>
            </a:r>
            <a:r>
              <a:rPr lang="zh-CN" altLang="en-US" sz="3600" dirty="0">
                <a:solidFill>
                  <a:schemeClr val="accent4"/>
                </a:solidFill>
              </a:rPr>
              <a:t>算法改进</a:t>
            </a:r>
            <a:endParaRPr lang="zh-CN" altLang="en-US" sz="3600" dirty="0"/>
          </a:p>
        </p:txBody>
      </p:sp>
    </p:spTree>
    <p:extLst>
      <p:ext uri="{BB962C8B-B14F-4D97-AF65-F5344CB8AC3E}">
        <p14:creationId xmlns:p14="http://schemas.microsoft.com/office/powerpoint/2010/main" val="3903725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p:cNvGrpSpPr/>
          <p:nvPr/>
        </p:nvGrpSpPr>
        <p:grpSpPr>
          <a:xfrm>
            <a:off x="3878944" y="2385643"/>
            <a:ext cx="6456651" cy="543956"/>
            <a:chOff x="4267200" y="1600201"/>
            <a:chExt cx="6963691" cy="739140"/>
          </a:xfrm>
        </p:grpSpPr>
        <p:sp>
          <p:nvSpPr>
            <p:cNvPr id="80" name="TextBox 4"/>
            <p:cNvSpPr txBox="1"/>
            <p:nvPr/>
          </p:nvSpPr>
          <p:spPr>
            <a:xfrm>
              <a:off x="5371429" y="1665097"/>
              <a:ext cx="5859462" cy="643091"/>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背景介绍</a:t>
              </a:r>
              <a:endParaRPr lang="zh-CN" altLang="en-MY" sz="2800" dirty="0">
                <a:latin typeface="+mn-ea"/>
                <a:cs typeface="+mn-ea"/>
                <a:sym typeface="+mn-lt"/>
              </a:endParaRPr>
            </a:p>
          </p:txBody>
        </p:sp>
        <p:grpSp>
          <p:nvGrpSpPr>
            <p:cNvPr id="81" name="Group 5"/>
            <p:cNvGrpSpPr/>
            <p:nvPr/>
          </p:nvGrpSpPr>
          <p:grpSpPr>
            <a:xfrm>
              <a:off x="4267200" y="1600200"/>
              <a:ext cx="864870" cy="739140"/>
              <a:chOff x="4267199" y="1268631"/>
              <a:chExt cx="1373976" cy="1174236"/>
            </a:xfrm>
          </p:grpSpPr>
          <p:sp>
            <p:nvSpPr>
              <p:cNvPr id="82"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p:cNvGrpSpPr/>
          <p:nvPr/>
        </p:nvGrpSpPr>
        <p:grpSpPr>
          <a:xfrm>
            <a:off x="3878941" y="3178684"/>
            <a:ext cx="7509576" cy="566881"/>
            <a:chOff x="4267200" y="1600200"/>
            <a:chExt cx="8099310" cy="770291"/>
          </a:xfrm>
        </p:grpSpPr>
        <p:sp>
          <p:nvSpPr>
            <p:cNvPr id="85" name="TextBox 4"/>
            <p:cNvSpPr txBox="1"/>
            <p:nvPr/>
          </p:nvSpPr>
          <p:spPr>
            <a:xfrm>
              <a:off x="5331996" y="1713198"/>
              <a:ext cx="7034514" cy="657293"/>
            </a:xfrm>
            <a:prstGeom prst="rect">
              <a:avLst/>
            </a:prstGeom>
            <a:noFill/>
          </p:spPr>
          <p:txBody>
            <a:bodyPr wrap="square" lIns="0" tIns="0" rIns="0" bIns="0" rtlCol="0">
              <a:spAutoFit/>
            </a:bodyPr>
            <a:lstStyle/>
            <a:p>
              <a:pPr>
                <a:lnSpc>
                  <a:spcPct val="120000"/>
                </a:lnSpc>
              </a:pPr>
              <a:endParaRPr lang="en-US" altLang="zh-CN" sz="2800" dirty="0">
                <a:effectLst/>
              </a:endParaRPr>
            </a:p>
          </p:txBody>
        </p:sp>
        <p:grpSp>
          <p:nvGrpSpPr>
            <p:cNvPr id="86" name="Group 5"/>
            <p:cNvGrpSpPr/>
            <p:nvPr/>
          </p:nvGrpSpPr>
          <p:grpSpPr>
            <a:xfrm>
              <a:off x="4267200" y="1600200"/>
              <a:ext cx="864870" cy="739140"/>
              <a:chOff x="4267199" y="1268631"/>
              <a:chExt cx="1373976" cy="1174236"/>
            </a:xfrm>
          </p:grpSpPr>
          <p:sp>
            <p:nvSpPr>
              <p:cNvPr id="87"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p:cNvGrpSpPr/>
          <p:nvPr/>
        </p:nvGrpSpPr>
        <p:grpSpPr>
          <a:xfrm>
            <a:off x="3878948" y="5614986"/>
            <a:ext cx="1023899" cy="543956"/>
            <a:chOff x="4267199" y="1600200"/>
            <a:chExt cx="1104304" cy="739140"/>
          </a:xfrm>
        </p:grpSpPr>
        <p:sp>
          <p:nvSpPr>
            <p:cNvPr id="95" name="TextBox 4"/>
            <p:cNvSpPr txBox="1"/>
            <p:nvPr/>
          </p:nvSpPr>
          <p:spPr>
            <a:xfrm>
              <a:off x="5371433" y="1665097"/>
              <a:ext cx="70" cy="643092"/>
            </a:xfrm>
            <a:prstGeom prst="rect">
              <a:avLst/>
            </a:prstGeom>
            <a:noFill/>
          </p:spPr>
          <p:txBody>
            <a:bodyPr wrap="none" lIns="0" tIns="0" rIns="0" bIns="0" rtlCol="0">
              <a:spAutoFit/>
            </a:bodyPr>
            <a:lstStyle/>
            <a:p>
              <a:pPr algn="l">
                <a:lnSpc>
                  <a:spcPct val="120000"/>
                </a:lnSpc>
              </a:pPr>
              <a:endParaRPr lang="zh-CN" altLang="en-US" sz="2800" dirty="0">
                <a:solidFill>
                  <a:schemeClr val="accent2"/>
                </a:solidFill>
                <a:latin typeface="+mn-ea"/>
                <a:cs typeface="+mn-ea"/>
                <a:sym typeface="+mn-lt"/>
              </a:endParaRPr>
            </a:p>
          </p:txBody>
        </p:sp>
        <p:grpSp>
          <p:nvGrpSpPr>
            <p:cNvPr id="96" name="Group 5"/>
            <p:cNvGrpSpPr/>
            <p:nvPr/>
          </p:nvGrpSpPr>
          <p:grpSpPr>
            <a:xfrm>
              <a:off x="4267199" y="1600200"/>
              <a:ext cx="858286" cy="739140"/>
              <a:chOff x="4267199" y="1268631"/>
              <a:chExt cx="1363517" cy="1174236"/>
            </a:xfrm>
          </p:grpSpPr>
          <p:sp>
            <p:nvSpPr>
              <p:cNvPr id="97" name="Rectangle 6"/>
              <p:cNvSpPr/>
              <p:nvPr/>
            </p:nvSpPr>
            <p:spPr>
              <a:xfrm>
                <a:off x="4343867" y="1371730"/>
                <a:ext cx="1286849" cy="1071137"/>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05</a:t>
                </a:r>
                <a:endParaRPr lang="en-MY" sz="3200" b="1" dirty="0">
                  <a:cs typeface="+mn-ea"/>
                  <a:sym typeface="+mn-lt"/>
                </a:endParaRPr>
              </a:p>
            </p:txBody>
          </p:sp>
          <p:sp>
            <p:nvSpPr>
              <p:cNvPr id="9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5" name="组合 4">
            <a:extLst>
              <a:ext uri="{FF2B5EF4-FFF2-40B4-BE49-F238E27FC236}">
                <a16:creationId xmlns:a16="http://schemas.microsoft.com/office/drawing/2014/main" id="{A8EBFD93-C1C4-4528-BA2A-F68DAE82A026}"/>
              </a:ext>
            </a:extLst>
          </p:cNvPr>
          <p:cNvGrpSpPr/>
          <p:nvPr/>
        </p:nvGrpSpPr>
        <p:grpSpPr>
          <a:xfrm>
            <a:off x="3878941" y="4830946"/>
            <a:ext cx="6994873" cy="543897"/>
            <a:chOff x="3888137" y="4542748"/>
            <a:chExt cx="6994873" cy="543897"/>
          </a:xfrm>
        </p:grpSpPr>
        <p:sp>
          <p:nvSpPr>
            <p:cNvPr id="90" name="TextBox 4"/>
            <p:cNvSpPr txBox="1"/>
            <p:nvPr/>
          </p:nvSpPr>
          <p:spPr>
            <a:xfrm>
              <a:off x="4902772" y="4575172"/>
              <a:ext cx="5980238" cy="473271"/>
            </a:xfrm>
            <a:prstGeom prst="rect">
              <a:avLst/>
            </a:prstGeom>
            <a:noFill/>
          </p:spPr>
          <p:txBody>
            <a:bodyPr wrap="square" lIns="0" tIns="0" rIns="0" bIns="0" rtlCol="0">
              <a:spAutoFit/>
            </a:bodyPr>
            <a:lstStyle/>
            <a:p>
              <a:pPr>
                <a:lnSpc>
                  <a:spcPct val="120000"/>
                </a:lnSpc>
              </a:pPr>
              <a:endParaRPr lang="zh-CN" altLang="en-MY" sz="2800" dirty="0">
                <a:latin typeface="+mn-ea"/>
                <a:cs typeface="+mn-ea"/>
                <a:sym typeface="+mn-lt"/>
              </a:endParaRPr>
            </a:p>
          </p:txBody>
        </p:sp>
        <p:grpSp>
          <p:nvGrpSpPr>
            <p:cNvPr id="4" name="组合 3">
              <a:extLst>
                <a:ext uri="{FF2B5EF4-FFF2-40B4-BE49-F238E27FC236}">
                  <a16:creationId xmlns:a16="http://schemas.microsoft.com/office/drawing/2014/main" id="{703127D6-EE7A-4412-8719-084294C1BF26}"/>
                </a:ext>
              </a:extLst>
            </p:cNvPr>
            <p:cNvGrpSpPr/>
            <p:nvPr/>
          </p:nvGrpSpPr>
          <p:grpSpPr>
            <a:xfrm>
              <a:off x="3888137" y="4542748"/>
              <a:ext cx="786605" cy="543897"/>
              <a:chOff x="3888137" y="4542748"/>
              <a:chExt cx="786605" cy="543897"/>
            </a:xfrm>
          </p:grpSpPr>
          <p:sp>
            <p:nvSpPr>
              <p:cNvPr id="30" name="Rectangle 6">
                <a:extLst>
                  <a:ext uri="{FF2B5EF4-FFF2-40B4-BE49-F238E27FC236}">
                    <a16:creationId xmlns:a16="http://schemas.microsoft.com/office/drawing/2014/main" id="{80F611C7-936D-488C-A189-3B354D2BA3E9}"/>
                  </a:ext>
                </a:extLst>
              </p:cNvPr>
              <p:cNvSpPr/>
              <p:nvPr/>
            </p:nvSpPr>
            <p:spPr>
              <a:xfrm>
                <a:off x="3917592" y="4578204"/>
                <a:ext cx="757150" cy="508441"/>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04</a:t>
                </a:r>
                <a:endParaRPr lang="en-MY" sz="3200" b="1" dirty="0">
                  <a:cs typeface="+mn-ea"/>
                  <a:sym typeface="+mn-lt"/>
                </a:endParaRPr>
              </a:p>
            </p:txBody>
          </p:sp>
          <p:sp>
            <p:nvSpPr>
              <p:cNvPr id="31" name="Right Triangle 7">
                <a:extLst>
                  <a:ext uri="{FF2B5EF4-FFF2-40B4-BE49-F238E27FC236}">
                    <a16:creationId xmlns:a16="http://schemas.microsoft.com/office/drawing/2014/main" id="{E4CD9068-37DB-49ED-A0A2-556B7161FDE4}"/>
                  </a:ext>
                </a:extLst>
              </p:cNvPr>
              <p:cNvSpPr/>
              <p:nvPr/>
            </p:nvSpPr>
            <p:spPr>
              <a:xfrm rot="5400000">
                <a:off x="3915580" y="4515305"/>
                <a:ext cx="211190" cy="26607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dirty="0">
                  <a:cs typeface="+mn-ea"/>
                  <a:sym typeface="+mn-lt"/>
                </a:endParaRPr>
              </a:p>
            </p:txBody>
          </p:sp>
        </p:grpSp>
      </p:grpSp>
      <p:sp>
        <p:nvSpPr>
          <p:cNvPr id="6" name="TextBox 4">
            <a:extLst>
              <a:ext uri="{FF2B5EF4-FFF2-40B4-BE49-F238E27FC236}">
                <a16:creationId xmlns:a16="http://schemas.microsoft.com/office/drawing/2014/main" id="{8C6876C6-249B-F699-C0A7-62D99C6D0123}"/>
              </a:ext>
            </a:extLst>
          </p:cNvPr>
          <p:cNvSpPr txBox="1"/>
          <p:nvPr/>
        </p:nvSpPr>
        <p:spPr>
          <a:xfrm>
            <a:off x="4866206" y="3206635"/>
            <a:ext cx="5432823" cy="473271"/>
          </a:xfrm>
          <a:prstGeom prst="rect">
            <a:avLst/>
          </a:prstGeom>
          <a:noFill/>
        </p:spPr>
        <p:txBody>
          <a:bodyPr wrap="square" lIns="0" tIns="0" rIns="0" bIns="0" rtlCol="0">
            <a:spAutoFit/>
          </a:bodyPr>
          <a:lstStyle/>
          <a:p>
            <a:pPr>
              <a:lnSpc>
                <a:spcPct val="120000"/>
              </a:lnSpc>
            </a:pPr>
            <a:r>
              <a:rPr lang="en-US" altLang="zh-CN" sz="2800" dirty="0">
                <a:latin typeface="+mn-ea"/>
                <a:cs typeface="+mn-ea"/>
                <a:sym typeface="+mn-lt"/>
              </a:rPr>
              <a:t>RAPPOR</a:t>
            </a:r>
            <a:r>
              <a:rPr lang="zh-CN" altLang="en-US" sz="2800" dirty="0">
                <a:latin typeface="+mn-ea"/>
                <a:cs typeface="+mn-ea"/>
                <a:sym typeface="+mn-lt"/>
              </a:rPr>
              <a:t>算法介绍</a:t>
            </a:r>
            <a:endParaRPr lang="zh-CN" altLang="en-MY" sz="2800" dirty="0">
              <a:latin typeface="+mn-ea"/>
              <a:cs typeface="+mn-ea"/>
              <a:sym typeface="+mn-lt"/>
            </a:endParaRPr>
          </a:p>
        </p:txBody>
      </p:sp>
      <p:sp>
        <p:nvSpPr>
          <p:cNvPr id="7" name="TextBox 4">
            <a:extLst>
              <a:ext uri="{FF2B5EF4-FFF2-40B4-BE49-F238E27FC236}">
                <a16:creationId xmlns:a16="http://schemas.microsoft.com/office/drawing/2014/main" id="{11D7DBA0-C7E5-7268-85DE-3F3F5EE32260}"/>
              </a:ext>
            </a:extLst>
          </p:cNvPr>
          <p:cNvSpPr txBox="1"/>
          <p:nvPr/>
        </p:nvSpPr>
        <p:spPr>
          <a:xfrm>
            <a:off x="4892440" y="4874131"/>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solidFill>
                  <a:srgbClr val="FF0000"/>
                </a:solidFill>
                <a:latin typeface="+mn-ea"/>
                <a:cs typeface="+mn-ea"/>
                <a:sym typeface="+mn-lt"/>
              </a:rPr>
              <a:t>实验评估</a:t>
            </a:r>
            <a:endParaRPr lang="zh-CN" altLang="en-MY" sz="2800" dirty="0">
              <a:solidFill>
                <a:srgbClr val="FF0000"/>
              </a:solidFill>
              <a:latin typeface="+mn-ea"/>
              <a:cs typeface="+mn-ea"/>
              <a:sym typeface="+mn-lt"/>
            </a:endParaRPr>
          </a:p>
        </p:txBody>
      </p:sp>
      <p:sp>
        <p:nvSpPr>
          <p:cNvPr id="8" name="TextBox 4">
            <a:extLst>
              <a:ext uri="{FF2B5EF4-FFF2-40B4-BE49-F238E27FC236}">
                <a16:creationId xmlns:a16="http://schemas.microsoft.com/office/drawing/2014/main" id="{8EFDBCFC-21B3-E361-F858-15B2F5A3722F}"/>
              </a:ext>
            </a:extLst>
          </p:cNvPr>
          <p:cNvSpPr txBox="1"/>
          <p:nvPr/>
        </p:nvSpPr>
        <p:spPr>
          <a:xfrm>
            <a:off x="4892441" y="5656054"/>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总结展望</a:t>
            </a:r>
            <a:endParaRPr lang="zh-CN" altLang="en-MY" sz="2800" dirty="0">
              <a:latin typeface="+mn-ea"/>
              <a:cs typeface="+mn-ea"/>
              <a:sym typeface="+mn-lt"/>
            </a:endParaRPr>
          </a:p>
        </p:txBody>
      </p:sp>
      <p:grpSp>
        <p:nvGrpSpPr>
          <p:cNvPr id="18" name="Group 3">
            <a:extLst>
              <a:ext uri="{FF2B5EF4-FFF2-40B4-BE49-F238E27FC236}">
                <a16:creationId xmlns:a16="http://schemas.microsoft.com/office/drawing/2014/main" id="{7578A685-C9C4-5025-5AE1-0B87181A7F7C}"/>
              </a:ext>
            </a:extLst>
          </p:cNvPr>
          <p:cNvGrpSpPr/>
          <p:nvPr/>
        </p:nvGrpSpPr>
        <p:grpSpPr>
          <a:xfrm>
            <a:off x="3878940" y="4012356"/>
            <a:ext cx="7509576" cy="543956"/>
            <a:chOff x="4267200" y="1600200"/>
            <a:chExt cx="8099310" cy="739140"/>
          </a:xfrm>
        </p:grpSpPr>
        <p:sp>
          <p:nvSpPr>
            <p:cNvPr id="19" name="TextBox 4">
              <a:extLst>
                <a:ext uri="{FF2B5EF4-FFF2-40B4-BE49-F238E27FC236}">
                  <a16:creationId xmlns:a16="http://schemas.microsoft.com/office/drawing/2014/main" id="{2A7A1FDD-17F8-7468-F6CB-72660A584770}"/>
                </a:ext>
              </a:extLst>
            </p:cNvPr>
            <p:cNvSpPr txBox="1"/>
            <p:nvPr/>
          </p:nvSpPr>
          <p:spPr>
            <a:xfrm>
              <a:off x="5331996" y="1664138"/>
              <a:ext cx="7034514" cy="657293"/>
            </a:xfrm>
            <a:prstGeom prst="rect">
              <a:avLst/>
            </a:prstGeom>
            <a:noFill/>
          </p:spPr>
          <p:txBody>
            <a:bodyPr wrap="square" lIns="0" tIns="0" rIns="0" bIns="0" rtlCol="0">
              <a:spAutoFit/>
            </a:bodyPr>
            <a:lstStyle/>
            <a:p>
              <a:pPr>
                <a:lnSpc>
                  <a:spcPct val="120000"/>
                </a:lnSpc>
              </a:pPr>
              <a:r>
                <a:rPr lang="en-US" altLang="zh-CN" sz="2800" dirty="0">
                  <a:effectLst/>
                </a:rPr>
                <a:t>RAPPOR</a:t>
              </a:r>
              <a:r>
                <a:rPr lang="zh-CN" altLang="en-US" sz="2800" dirty="0">
                  <a:effectLst/>
                </a:rPr>
                <a:t>算法改进</a:t>
              </a:r>
              <a:endParaRPr lang="en-US" altLang="zh-CN" sz="2800" dirty="0">
                <a:effectLst/>
              </a:endParaRPr>
            </a:p>
          </p:txBody>
        </p:sp>
        <p:grpSp>
          <p:nvGrpSpPr>
            <p:cNvPr id="20" name="Group 5">
              <a:extLst>
                <a:ext uri="{FF2B5EF4-FFF2-40B4-BE49-F238E27FC236}">
                  <a16:creationId xmlns:a16="http://schemas.microsoft.com/office/drawing/2014/main" id="{BED4D35F-5FC0-4312-2610-89A780C142FF}"/>
                </a:ext>
              </a:extLst>
            </p:cNvPr>
            <p:cNvGrpSpPr/>
            <p:nvPr/>
          </p:nvGrpSpPr>
          <p:grpSpPr>
            <a:xfrm>
              <a:off x="4267200" y="1600200"/>
              <a:ext cx="864870" cy="739140"/>
              <a:chOff x="4267199" y="1268631"/>
              <a:chExt cx="1373976" cy="1174236"/>
            </a:xfrm>
          </p:grpSpPr>
          <p:sp>
            <p:nvSpPr>
              <p:cNvPr id="21" name="Rectangle 6">
                <a:extLst>
                  <a:ext uri="{FF2B5EF4-FFF2-40B4-BE49-F238E27FC236}">
                    <a16:creationId xmlns:a16="http://schemas.microsoft.com/office/drawing/2014/main" id="{3CBA34BE-075A-912C-B4E7-A968F483FCB7}"/>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22" name="Right Triangle 7">
                <a:extLst>
                  <a:ext uri="{FF2B5EF4-FFF2-40B4-BE49-F238E27FC236}">
                    <a16:creationId xmlns:a16="http://schemas.microsoft.com/office/drawing/2014/main" id="{A86464C2-2AD5-D74A-B3C8-872E69E1951F}"/>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Tree>
    <p:extLst>
      <p:ext uri="{BB962C8B-B14F-4D97-AF65-F5344CB8AC3E}">
        <p14:creationId xmlns:p14="http://schemas.microsoft.com/office/powerpoint/2010/main" val="198254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DF3535A-CA13-EBD6-7E8D-D09BDB2DA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25" y="1155801"/>
            <a:ext cx="3185116" cy="5621731"/>
          </a:xfrm>
          <a:prstGeom prst="rect">
            <a:avLst/>
          </a:prstGeom>
        </p:spPr>
      </p:pic>
      <p:sp>
        <p:nvSpPr>
          <p:cNvPr id="6" name="文本框 5">
            <a:extLst>
              <a:ext uri="{FF2B5EF4-FFF2-40B4-BE49-F238E27FC236}">
                <a16:creationId xmlns:a16="http://schemas.microsoft.com/office/drawing/2014/main" id="{4693C9B9-4A67-2BDC-783D-D42DF3619E16}"/>
              </a:ext>
            </a:extLst>
          </p:cNvPr>
          <p:cNvSpPr txBox="1"/>
          <p:nvPr/>
        </p:nvSpPr>
        <p:spPr>
          <a:xfrm>
            <a:off x="4169663" y="1155801"/>
            <a:ext cx="7285311" cy="523220"/>
          </a:xfrm>
          <a:prstGeom prst="rect">
            <a:avLst/>
          </a:prstGeom>
          <a:noFill/>
        </p:spPr>
        <p:txBody>
          <a:bodyPr wrap="square" rtlCol="0">
            <a:spAutoFit/>
          </a:bodyPr>
          <a:lstStyle/>
          <a:p>
            <a:r>
              <a:rPr lang="zh-CN" altLang="en-US" sz="2800" b="1" dirty="0"/>
              <a:t>数据流图</a:t>
            </a:r>
          </a:p>
        </p:txBody>
      </p:sp>
      <p:sp>
        <p:nvSpPr>
          <p:cNvPr id="2" name="标题 1">
            <a:extLst>
              <a:ext uri="{FF2B5EF4-FFF2-40B4-BE49-F238E27FC236}">
                <a16:creationId xmlns:a16="http://schemas.microsoft.com/office/drawing/2014/main" id="{6E8C63FE-F15E-EB94-87C0-C825FDC2AEBB}"/>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78752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BEB101-D8E3-77DA-C36B-0B6F9185E109}"/>
              </a:ext>
            </a:extLst>
          </p:cNvPr>
          <p:cNvSpPr txBox="1"/>
          <p:nvPr/>
        </p:nvSpPr>
        <p:spPr>
          <a:xfrm>
            <a:off x="5183900" y="1088906"/>
            <a:ext cx="1297150" cy="461665"/>
          </a:xfrm>
          <a:prstGeom prst="rect">
            <a:avLst/>
          </a:prstGeom>
          <a:noFill/>
        </p:spPr>
        <p:txBody>
          <a:bodyPr wrap="none" rtlCol="0">
            <a:spAutoFit/>
          </a:bodyPr>
          <a:lstStyle/>
          <a:p>
            <a:r>
              <a:rPr lang="en-US" altLang="zh-CN" sz="2400" b="1" dirty="0"/>
              <a:t>Results</a:t>
            </a:r>
            <a:endParaRPr lang="zh-CN" altLang="en-US" sz="2400" b="1" dirty="0"/>
          </a:p>
        </p:txBody>
      </p:sp>
      <p:sp>
        <p:nvSpPr>
          <p:cNvPr id="5" name="文本框 4">
            <a:extLst>
              <a:ext uri="{FF2B5EF4-FFF2-40B4-BE49-F238E27FC236}">
                <a16:creationId xmlns:a16="http://schemas.microsoft.com/office/drawing/2014/main" id="{2DD18BCD-E645-7839-E911-84847868E314}"/>
              </a:ext>
            </a:extLst>
          </p:cNvPr>
          <p:cNvSpPr txBox="1"/>
          <p:nvPr/>
        </p:nvSpPr>
        <p:spPr>
          <a:xfrm>
            <a:off x="654050" y="1550571"/>
            <a:ext cx="7160935" cy="369332"/>
          </a:xfrm>
          <a:prstGeom prst="rect">
            <a:avLst/>
          </a:prstGeom>
          <a:noFill/>
        </p:spPr>
        <p:txBody>
          <a:bodyPr wrap="none" rtlCol="0">
            <a:spAutoFit/>
          </a:bodyPr>
          <a:lstStyle/>
          <a:p>
            <a:r>
              <a:rPr lang="zh-CN" altLang="en-US" dirty="0"/>
              <a:t>在显示结果前讨论为什么该方案不会改变原始</a:t>
            </a:r>
            <a:r>
              <a:rPr lang="en-US" altLang="zh-CN" dirty="0"/>
              <a:t>RAPPOR</a:t>
            </a:r>
            <a:r>
              <a:rPr lang="zh-CN" altLang="en-US" dirty="0"/>
              <a:t>的隐私保证。</a:t>
            </a:r>
          </a:p>
        </p:txBody>
      </p:sp>
      <p:sp>
        <p:nvSpPr>
          <p:cNvPr id="6" name="文本框 5">
            <a:extLst>
              <a:ext uri="{FF2B5EF4-FFF2-40B4-BE49-F238E27FC236}">
                <a16:creationId xmlns:a16="http://schemas.microsoft.com/office/drawing/2014/main" id="{598D6C34-4E02-F4A8-8328-38115F852C09}"/>
              </a:ext>
            </a:extLst>
          </p:cNvPr>
          <p:cNvSpPr txBox="1"/>
          <p:nvPr/>
        </p:nvSpPr>
        <p:spPr>
          <a:xfrm>
            <a:off x="654050" y="2012236"/>
            <a:ext cx="4237057" cy="369332"/>
          </a:xfrm>
          <a:prstGeom prst="rect">
            <a:avLst/>
          </a:prstGeom>
          <a:noFill/>
        </p:spPr>
        <p:txBody>
          <a:bodyPr wrap="none" rtlCol="0">
            <a:spAutoFit/>
          </a:bodyPr>
          <a:lstStyle/>
          <a:p>
            <a:r>
              <a:rPr lang="zh-CN" altLang="en-US" dirty="0"/>
              <a:t>从两个方面来看：</a:t>
            </a:r>
            <a:r>
              <a:rPr lang="en-US" altLang="zh-CN" b="1" dirty="0"/>
              <a:t>Privacy &amp; Efficiency</a:t>
            </a:r>
            <a:endParaRPr lang="zh-CN" altLang="en-US" b="1" dirty="0"/>
          </a:p>
        </p:txBody>
      </p:sp>
      <p:sp>
        <p:nvSpPr>
          <p:cNvPr id="7" name="文本框 6">
            <a:extLst>
              <a:ext uri="{FF2B5EF4-FFF2-40B4-BE49-F238E27FC236}">
                <a16:creationId xmlns:a16="http://schemas.microsoft.com/office/drawing/2014/main" id="{441C9243-A1A1-8749-0201-6C9F5BA6425E}"/>
              </a:ext>
            </a:extLst>
          </p:cNvPr>
          <p:cNvSpPr txBox="1"/>
          <p:nvPr/>
        </p:nvSpPr>
        <p:spPr>
          <a:xfrm>
            <a:off x="654050" y="2471322"/>
            <a:ext cx="4211409" cy="873957"/>
          </a:xfrm>
          <a:prstGeom prst="rect">
            <a:avLst/>
          </a:prstGeom>
          <a:noFill/>
        </p:spPr>
        <p:txBody>
          <a:bodyPr wrap="none" rtlCol="0">
            <a:spAutoFit/>
          </a:bodyPr>
          <a:lstStyle/>
          <a:p>
            <a:pPr>
              <a:lnSpc>
                <a:spcPct val="150000"/>
              </a:lnSpc>
            </a:pPr>
            <a:r>
              <a:rPr lang="en-US" altLang="zh-CN" b="1" dirty="0"/>
              <a:t>Privacy</a:t>
            </a:r>
          </a:p>
          <a:p>
            <a:pPr>
              <a:lnSpc>
                <a:spcPct val="150000"/>
              </a:lnSpc>
            </a:pPr>
            <a:r>
              <a:rPr lang="zh-CN" altLang="en-US" dirty="0"/>
              <a:t>通过分解隐私预算</a:t>
            </a:r>
            <a:r>
              <a:rPr lang="en-US" altLang="zh-CN" dirty="0"/>
              <a:t>ε</a:t>
            </a:r>
            <a:r>
              <a:rPr lang="zh-CN" altLang="en-US" dirty="0"/>
              <a:t>的方法来确保隐私。</a:t>
            </a:r>
          </a:p>
        </p:txBody>
      </p:sp>
      <p:sp>
        <p:nvSpPr>
          <p:cNvPr id="8" name="文本框 7">
            <a:extLst>
              <a:ext uri="{FF2B5EF4-FFF2-40B4-BE49-F238E27FC236}">
                <a16:creationId xmlns:a16="http://schemas.microsoft.com/office/drawing/2014/main" id="{F559C949-5DE2-0208-1BF9-E9CBE254A114}"/>
              </a:ext>
            </a:extLst>
          </p:cNvPr>
          <p:cNvSpPr txBox="1"/>
          <p:nvPr/>
        </p:nvSpPr>
        <p:spPr>
          <a:xfrm>
            <a:off x="654050" y="3255586"/>
            <a:ext cx="10356850" cy="3365024"/>
          </a:xfrm>
          <a:prstGeom prst="rect">
            <a:avLst/>
          </a:prstGeom>
          <a:noFill/>
        </p:spPr>
        <p:txBody>
          <a:bodyPr wrap="square" rtlCol="0">
            <a:spAutoFit/>
          </a:bodyPr>
          <a:lstStyle/>
          <a:p>
            <a:pPr>
              <a:lnSpc>
                <a:spcPct val="150000"/>
              </a:lnSpc>
            </a:pPr>
            <a:r>
              <a:rPr lang="en-US" altLang="zh-CN" b="1" dirty="0"/>
              <a:t>Efficiency</a:t>
            </a:r>
          </a:p>
          <a:p>
            <a:pPr>
              <a:lnSpc>
                <a:spcPct val="150000"/>
              </a:lnSpc>
            </a:pPr>
            <a:r>
              <a:rPr lang="zh-CN" altLang="en-US" dirty="0"/>
              <a:t>算法瓶颈是构造候选字符串的字典。分为两个阶段：</a:t>
            </a:r>
            <a:endParaRPr lang="en-US" altLang="zh-CN" dirty="0"/>
          </a:p>
          <a:p>
            <a:pPr>
              <a:lnSpc>
                <a:spcPct val="150000"/>
              </a:lnSpc>
            </a:pPr>
            <a:r>
              <a:rPr lang="en-US" altLang="zh-CN" dirty="0"/>
              <a:t>    a.</a:t>
            </a:r>
            <a:r>
              <a:rPr lang="zh-CN" altLang="en-US" dirty="0"/>
              <a:t>计算</a:t>
            </a:r>
            <a:r>
              <a:rPr lang="en-US" altLang="zh-CN" dirty="0"/>
              <a:t>n-gram</a:t>
            </a:r>
            <a:r>
              <a:rPr lang="zh-CN" altLang="en-US" dirty="0"/>
              <a:t>的共现</a:t>
            </a:r>
          </a:p>
          <a:p>
            <a:pPr>
              <a:lnSpc>
                <a:spcPct val="150000"/>
              </a:lnSpc>
            </a:pPr>
            <a:r>
              <a:rPr lang="en-US" altLang="zh-CN" dirty="0"/>
              <a:t>    b.</a:t>
            </a:r>
            <a:r>
              <a:rPr lang="zh-CN" altLang="en-US" dirty="0"/>
              <a:t>从</a:t>
            </a:r>
            <a:r>
              <a:rPr lang="en-US" altLang="zh-CN" dirty="0"/>
              <a:t>n-gram</a:t>
            </a:r>
            <a:r>
              <a:rPr lang="zh-CN" altLang="en-US" dirty="0"/>
              <a:t>共现的</a:t>
            </a:r>
            <a:r>
              <a:rPr lang="en-US" altLang="zh-CN" dirty="0"/>
              <a:t>k</a:t>
            </a:r>
            <a:r>
              <a:rPr lang="zh-CN" altLang="en-US" dirty="0"/>
              <a:t>部分图构建候选字典。</a:t>
            </a:r>
            <a:endParaRPr lang="en-US" altLang="zh-CN" dirty="0"/>
          </a:p>
          <a:p>
            <a:pPr>
              <a:lnSpc>
                <a:spcPct val="150000"/>
              </a:lnSpc>
            </a:pPr>
            <a:r>
              <a:rPr lang="zh-CN" altLang="en-US" dirty="0"/>
              <a:t>由于</a:t>
            </a:r>
            <a:r>
              <a:rPr lang="en-US" altLang="zh-CN" dirty="0"/>
              <a:t>k</a:t>
            </a:r>
            <a:r>
              <a:rPr lang="zh-CN" altLang="en-US" dirty="0"/>
              <a:t>部分图中的</a:t>
            </a:r>
            <a:r>
              <a:rPr lang="zh-CN" altLang="en-US" dirty="0">
                <a:solidFill>
                  <a:schemeClr val="accent2"/>
                </a:solidFill>
              </a:rPr>
              <a:t>显著稀疏性</a:t>
            </a:r>
            <a:r>
              <a:rPr lang="zh-CN" altLang="en-US" dirty="0"/>
              <a:t>，在实践中此复杂性要低得多。</a:t>
            </a:r>
          </a:p>
          <a:p>
            <a:pPr>
              <a:lnSpc>
                <a:spcPct val="150000"/>
              </a:lnSpc>
            </a:pPr>
            <a:r>
              <a:rPr lang="zh-CN" altLang="en-US" dirty="0"/>
              <a:t>随着数据样本数量增加，渐进成本也会变得非常庞大，这是因为</a:t>
            </a:r>
            <a:r>
              <a:rPr lang="en-US" altLang="zh-CN" dirty="0"/>
              <a:t>a</a:t>
            </a:r>
            <a:r>
              <a:rPr lang="zh-CN" altLang="en-US" dirty="0"/>
              <a:t>步骤中的</a:t>
            </a:r>
            <a:r>
              <a:rPr lang="en-US" altLang="zh-CN" dirty="0"/>
              <a:t>EM</a:t>
            </a:r>
            <a:r>
              <a:rPr lang="zh-CN" altLang="en-US" dirty="0"/>
              <a:t>算法是迭代的。虽然</a:t>
            </a:r>
            <a:r>
              <a:rPr lang="en-US" altLang="zh-CN" dirty="0"/>
              <a:t>a</a:t>
            </a:r>
            <a:r>
              <a:rPr lang="zh-CN" altLang="en-US" dirty="0"/>
              <a:t>的复杂性占主导地位，但可以更容易实现并行化。</a:t>
            </a:r>
          </a:p>
          <a:p>
            <a:pPr>
              <a:lnSpc>
                <a:spcPct val="150000"/>
              </a:lnSpc>
            </a:pPr>
            <a:endParaRPr lang="zh-CN" altLang="en-US" dirty="0"/>
          </a:p>
        </p:txBody>
      </p:sp>
      <p:sp>
        <p:nvSpPr>
          <p:cNvPr id="9" name="文本框 8">
            <a:extLst>
              <a:ext uri="{FF2B5EF4-FFF2-40B4-BE49-F238E27FC236}">
                <a16:creationId xmlns:a16="http://schemas.microsoft.com/office/drawing/2014/main" id="{0FD32219-1267-07D3-BCA0-046EFB67B463}"/>
              </a:ext>
            </a:extLst>
          </p:cNvPr>
          <p:cNvSpPr txBox="1"/>
          <p:nvPr/>
        </p:nvSpPr>
        <p:spPr>
          <a:xfrm>
            <a:off x="8405535" y="1985091"/>
            <a:ext cx="2408515" cy="2535951"/>
          </a:xfrm>
          <a:prstGeom prst="rect">
            <a:avLst/>
          </a:prstGeom>
          <a:noFill/>
        </p:spPr>
        <p:txBody>
          <a:bodyPr wrap="square" rtlCol="0">
            <a:spAutoFit/>
          </a:bodyPr>
          <a:lstStyle/>
          <a:p>
            <a:pPr>
              <a:lnSpc>
                <a:spcPct val="150000"/>
              </a:lnSpc>
            </a:pPr>
            <a:r>
              <a:rPr lang="zh-CN" altLang="en-US" dirty="0">
                <a:solidFill>
                  <a:schemeClr val="accent2"/>
                </a:solidFill>
              </a:rPr>
              <a:t>改进：</a:t>
            </a:r>
            <a:endParaRPr lang="en-US" altLang="zh-CN" dirty="0">
              <a:solidFill>
                <a:schemeClr val="accent2"/>
              </a:solidFill>
            </a:endParaRPr>
          </a:p>
          <a:p>
            <a:pPr>
              <a:lnSpc>
                <a:spcPct val="150000"/>
              </a:lnSpc>
            </a:pPr>
            <a:r>
              <a:rPr lang="zh-CN" altLang="en-US" dirty="0">
                <a:solidFill>
                  <a:schemeClr val="accent2"/>
                </a:solidFill>
              </a:rPr>
              <a:t>发布</a:t>
            </a:r>
            <a:r>
              <a:rPr lang="en-US" altLang="zh-CN" dirty="0">
                <a:solidFill>
                  <a:schemeClr val="accent2"/>
                </a:solidFill>
              </a:rPr>
              <a:t>EM</a:t>
            </a:r>
            <a:r>
              <a:rPr lang="zh-CN" altLang="en-US" dirty="0">
                <a:solidFill>
                  <a:schemeClr val="accent2"/>
                </a:solidFill>
              </a:rPr>
              <a:t>估计代码的并行版本；</a:t>
            </a:r>
            <a:endParaRPr lang="en-US" altLang="zh-CN" dirty="0">
              <a:solidFill>
                <a:schemeClr val="accent2"/>
              </a:solidFill>
            </a:endParaRPr>
          </a:p>
          <a:p>
            <a:pPr>
              <a:lnSpc>
                <a:spcPct val="150000"/>
              </a:lnSpc>
            </a:pPr>
            <a:r>
              <a:rPr lang="zh-CN" altLang="en-US" dirty="0">
                <a:solidFill>
                  <a:schemeClr val="accent2"/>
                </a:solidFill>
              </a:rPr>
              <a:t>展示如何调整参数以降低精度以换取减少</a:t>
            </a:r>
            <a:r>
              <a:rPr lang="en-US" altLang="zh-CN" dirty="0">
                <a:solidFill>
                  <a:schemeClr val="accent2"/>
                </a:solidFill>
              </a:rPr>
              <a:t>b</a:t>
            </a:r>
            <a:r>
              <a:rPr lang="zh-CN" altLang="en-US" dirty="0">
                <a:solidFill>
                  <a:schemeClr val="accent2"/>
                </a:solidFill>
              </a:rPr>
              <a:t>步骤的计算负荷。</a:t>
            </a:r>
          </a:p>
        </p:txBody>
      </p:sp>
      <p:sp>
        <p:nvSpPr>
          <p:cNvPr id="2" name="标题 1">
            <a:extLst>
              <a:ext uri="{FF2B5EF4-FFF2-40B4-BE49-F238E27FC236}">
                <a16:creationId xmlns:a16="http://schemas.microsoft.com/office/drawing/2014/main" id="{02D7486C-62C6-CDC8-44AA-EC5C6FD83547}"/>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222963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9CD890B-E13E-BC46-C440-B03E8C655815}"/>
              </a:ext>
            </a:extLst>
          </p:cNvPr>
          <p:cNvPicPr>
            <a:picLocks noChangeAspect="1"/>
          </p:cNvPicPr>
          <p:nvPr/>
        </p:nvPicPr>
        <p:blipFill>
          <a:blip r:embed="rId2"/>
          <a:stretch>
            <a:fillRect/>
          </a:stretch>
        </p:blipFill>
        <p:spPr>
          <a:xfrm>
            <a:off x="529937" y="1418759"/>
            <a:ext cx="5038505" cy="4997542"/>
          </a:xfrm>
          <a:prstGeom prst="rect">
            <a:avLst/>
          </a:prstGeom>
        </p:spPr>
      </p:pic>
      <p:sp>
        <p:nvSpPr>
          <p:cNvPr id="2" name="文本框 1">
            <a:extLst>
              <a:ext uri="{FF2B5EF4-FFF2-40B4-BE49-F238E27FC236}">
                <a16:creationId xmlns:a16="http://schemas.microsoft.com/office/drawing/2014/main" id="{8EC0405E-CE46-5E41-62EA-8A902FBE7054}"/>
              </a:ext>
            </a:extLst>
          </p:cNvPr>
          <p:cNvSpPr txBox="1"/>
          <p:nvPr/>
        </p:nvSpPr>
        <p:spPr>
          <a:xfrm>
            <a:off x="5949950" y="1530350"/>
            <a:ext cx="5262979" cy="369332"/>
          </a:xfrm>
          <a:prstGeom prst="rect">
            <a:avLst/>
          </a:prstGeom>
          <a:noFill/>
        </p:spPr>
        <p:txBody>
          <a:bodyPr wrap="none" rtlCol="0">
            <a:spAutoFit/>
          </a:bodyPr>
          <a:lstStyle/>
          <a:p>
            <a:r>
              <a:rPr lang="zh-CN" altLang="en-US" dirty="0"/>
              <a:t>左图说明了我们的方法正确估计了潜在的平均分布</a:t>
            </a:r>
          </a:p>
        </p:txBody>
      </p:sp>
      <p:sp>
        <p:nvSpPr>
          <p:cNvPr id="3" name="文本框 2">
            <a:extLst>
              <a:ext uri="{FF2B5EF4-FFF2-40B4-BE49-F238E27FC236}">
                <a16:creationId xmlns:a16="http://schemas.microsoft.com/office/drawing/2014/main" id="{9099CB0B-15C8-AB2F-BDDA-155E1F756975}"/>
              </a:ext>
            </a:extLst>
          </p:cNvPr>
          <p:cNvSpPr txBox="1"/>
          <p:nvPr/>
        </p:nvSpPr>
        <p:spPr>
          <a:xfrm>
            <a:off x="5949950" y="2413000"/>
            <a:ext cx="3813865" cy="369332"/>
          </a:xfrm>
          <a:prstGeom prst="rect">
            <a:avLst/>
          </a:prstGeom>
          <a:noFill/>
        </p:spPr>
        <p:txBody>
          <a:bodyPr wrap="none" rtlCol="0">
            <a:spAutoFit/>
          </a:bodyPr>
          <a:lstStyle/>
          <a:p>
            <a:r>
              <a:rPr lang="zh-CN" altLang="en-US" b="1" dirty="0"/>
              <a:t>海灵格距离（</a:t>
            </a:r>
            <a:r>
              <a:rPr lang="en-US" altLang="zh-CN" b="1" dirty="0"/>
              <a:t>Hellinger Distance</a:t>
            </a:r>
            <a:r>
              <a:rPr lang="zh-CN" altLang="en-US" b="1" dirty="0"/>
              <a:t>）</a:t>
            </a:r>
          </a:p>
        </p:txBody>
      </p:sp>
      <p:pic>
        <p:nvPicPr>
          <p:cNvPr id="7" name="图片 6">
            <a:extLst>
              <a:ext uri="{FF2B5EF4-FFF2-40B4-BE49-F238E27FC236}">
                <a16:creationId xmlns:a16="http://schemas.microsoft.com/office/drawing/2014/main" id="{B5150384-9CEF-1260-8531-8432CDD75888}"/>
              </a:ext>
            </a:extLst>
          </p:cNvPr>
          <p:cNvPicPr>
            <a:picLocks noChangeAspect="1"/>
          </p:cNvPicPr>
          <p:nvPr/>
        </p:nvPicPr>
        <p:blipFill>
          <a:blip r:embed="rId3"/>
          <a:stretch>
            <a:fillRect/>
          </a:stretch>
        </p:blipFill>
        <p:spPr>
          <a:xfrm>
            <a:off x="6611370" y="3038455"/>
            <a:ext cx="3892750" cy="781090"/>
          </a:xfrm>
          <a:prstGeom prst="rect">
            <a:avLst/>
          </a:prstGeom>
        </p:spPr>
      </p:pic>
      <p:sp>
        <p:nvSpPr>
          <p:cNvPr id="8" name="文本框 7">
            <a:extLst>
              <a:ext uri="{FF2B5EF4-FFF2-40B4-BE49-F238E27FC236}">
                <a16:creationId xmlns:a16="http://schemas.microsoft.com/office/drawing/2014/main" id="{84B6AA9F-ACF7-FBDD-C8AF-C52F95BBDE66}"/>
              </a:ext>
            </a:extLst>
          </p:cNvPr>
          <p:cNvSpPr txBox="1"/>
          <p:nvPr/>
        </p:nvSpPr>
        <p:spPr>
          <a:xfrm>
            <a:off x="6096000" y="4133850"/>
            <a:ext cx="5116929" cy="2535951"/>
          </a:xfrm>
          <a:prstGeom prst="rect">
            <a:avLst/>
          </a:prstGeom>
          <a:noFill/>
        </p:spPr>
        <p:txBody>
          <a:bodyPr wrap="square" rtlCol="0">
            <a:spAutoFit/>
          </a:bodyPr>
          <a:lstStyle/>
          <a:p>
            <a:pPr>
              <a:lnSpc>
                <a:spcPct val="150000"/>
              </a:lnSpc>
            </a:pPr>
            <a:r>
              <a:rPr lang="zh-CN" altLang="en-US" dirty="0"/>
              <a:t>为了评估我们的估计值与真实分布的接近程度，我们使用了</a:t>
            </a:r>
            <a:r>
              <a:rPr lang="en-US" altLang="zh-CN" dirty="0">
                <a:solidFill>
                  <a:schemeClr val="accent2"/>
                </a:solidFill>
              </a:rPr>
              <a:t>Hellinger</a:t>
            </a:r>
            <a:r>
              <a:rPr lang="zh-CN" altLang="en-US" dirty="0">
                <a:solidFill>
                  <a:schemeClr val="accent2"/>
                </a:solidFill>
              </a:rPr>
              <a:t>距离</a:t>
            </a:r>
            <a:r>
              <a:rPr lang="zh-CN" altLang="en-US" dirty="0"/>
              <a:t>，它捕获了离散随机变量的两个分布之间的距离。该度量与平方根向量之间距离的欧氏范数有关；我们选择它的部分原因是，与</a:t>
            </a:r>
            <a:r>
              <a:rPr lang="en-US" altLang="zh-CN" dirty="0" err="1"/>
              <a:t>Kullback-Leibler</a:t>
            </a:r>
            <a:r>
              <a:rPr lang="zh-CN" altLang="en-US" dirty="0"/>
              <a:t>散度不同，它是在两个分布在不同集合上不为零的情况下定义的。</a:t>
            </a:r>
          </a:p>
        </p:txBody>
      </p:sp>
      <p:sp>
        <p:nvSpPr>
          <p:cNvPr id="4" name="标题 1">
            <a:extLst>
              <a:ext uri="{FF2B5EF4-FFF2-40B4-BE49-F238E27FC236}">
                <a16:creationId xmlns:a16="http://schemas.microsoft.com/office/drawing/2014/main" id="{D003A382-5C5C-D3A2-20EB-5684EAEF73E5}"/>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263517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1FE15B-B113-BE30-2B09-63DC3FB2F38E}"/>
              </a:ext>
            </a:extLst>
          </p:cNvPr>
          <p:cNvPicPr>
            <a:picLocks noChangeAspect="1"/>
          </p:cNvPicPr>
          <p:nvPr/>
        </p:nvPicPr>
        <p:blipFill>
          <a:blip r:embed="rId2"/>
          <a:stretch>
            <a:fillRect/>
          </a:stretch>
        </p:blipFill>
        <p:spPr>
          <a:xfrm>
            <a:off x="432637" y="1646752"/>
            <a:ext cx="4908513" cy="4758253"/>
          </a:xfrm>
          <a:prstGeom prst="rect">
            <a:avLst/>
          </a:prstGeom>
        </p:spPr>
      </p:pic>
      <p:sp>
        <p:nvSpPr>
          <p:cNvPr id="3" name="文本框 2">
            <a:extLst>
              <a:ext uri="{FF2B5EF4-FFF2-40B4-BE49-F238E27FC236}">
                <a16:creationId xmlns:a16="http://schemas.microsoft.com/office/drawing/2014/main" id="{BB31651F-C854-4BA6-27C4-A9349F4B770A}"/>
              </a:ext>
            </a:extLst>
          </p:cNvPr>
          <p:cNvSpPr txBox="1"/>
          <p:nvPr/>
        </p:nvSpPr>
        <p:spPr>
          <a:xfrm>
            <a:off x="5715000" y="1604408"/>
            <a:ext cx="5537200" cy="873957"/>
          </a:xfrm>
          <a:prstGeom prst="rect">
            <a:avLst/>
          </a:prstGeom>
          <a:noFill/>
        </p:spPr>
        <p:txBody>
          <a:bodyPr wrap="square" rtlCol="0">
            <a:spAutoFit/>
          </a:bodyPr>
          <a:lstStyle/>
          <a:p>
            <a:pPr>
              <a:lnSpc>
                <a:spcPct val="150000"/>
              </a:lnSpc>
            </a:pPr>
            <a:r>
              <a:rPr lang="zh-CN" altLang="en-US" dirty="0"/>
              <a:t>对于固定的字符串长度，使用较大的</a:t>
            </a:r>
            <a:r>
              <a:rPr lang="en-US" altLang="zh-CN" dirty="0"/>
              <a:t>n-grams</a:t>
            </a:r>
            <a:r>
              <a:rPr lang="zh-CN" altLang="en-US" dirty="0"/>
              <a:t>可以更好地估计底层字典。</a:t>
            </a:r>
          </a:p>
        </p:txBody>
      </p:sp>
      <p:sp>
        <p:nvSpPr>
          <p:cNvPr id="4" name="文本框 3">
            <a:extLst>
              <a:ext uri="{FF2B5EF4-FFF2-40B4-BE49-F238E27FC236}">
                <a16:creationId xmlns:a16="http://schemas.microsoft.com/office/drawing/2014/main" id="{140EB90D-1672-AC6F-10FD-9B3F98FFE5B4}"/>
              </a:ext>
            </a:extLst>
          </p:cNvPr>
          <p:cNvSpPr txBox="1"/>
          <p:nvPr/>
        </p:nvSpPr>
        <p:spPr>
          <a:xfrm>
            <a:off x="5715000" y="2635250"/>
            <a:ext cx="5537200" cy="2951449"/>
          </a:xfrm>
          <a:prstGeom prst="rect">
            <a:avLst/>
          </a:prstGeom>
          <a:noFill/>
        </p:spPr>
        <p:txBody>
          <a:bodyPr wrap="square" rtlCol="0">
            <a:spAutoFit/>
          </a:bodyPr>
          <a:lstStyle/>
          <a:p>
            <a:pPr>
              <a:lnSpc>
                <a:spcPct val="150000"/>
              </a:lnSpc>
            </a:pPr>
            <a:r>
              <a:rPr lang="zh-CN" altLang="en-US" dirty="0"/>
              <a:t>两个原因：</a:t>
            </a:r>
            <a:endParaRPr lang="en-US" altLang="zh-CN" dirty="0"/>
          </a:p>
          <a:p>
            <a:pPr>
              <a:lnSpc>
                <a:spcPct val="150000"/>
              </a:lnSpc>
            </a:pPr>
            <a:r>
              <a:rPr lang="zh-CN" altLang="en-US" dirty="0"/>
              <a:t>（</a:t>
            </a:r>
            <a:r>
              <a:rPr lang="en-US" altLang="zh-CN" dirty="0"/>
              <a:t>1</a:t>
            </a:r>
            <a:r>
              <a:rPr lang="zh-CN" altLang="en-US" dirty="0"/>
              <a:t>）从较长的</a:t>
            </a:r>
            <a:r>
              <a:rPr lang="en-US" altLang="zh-CN" dirty="0"/>
              <a:t>n-gram</a:t>
            </a:r>
            <a:r>
              <a:rPr lang="zh-CN" altLang="en-US" dirty="0"/>
              <a:t>生成的报告包含关于总字符串中较大部分的信息；为了提高通信效率，我们只收集了两个</a:t>
            </a:r>
            <a:r>
              <a:rPr lang="en-US" altLang="zh-CN" dirty="0"/>
              <a:t>n-gram</a:t>
            </a:r>
            <a:r>
              <a:rPr lang="zh-CN" altLang="en-US" dirty="0"/>
              <a:t>，因此</a:t>
            </a:r>
            <a:r>
              <a:rPr lang="en-US" altLang="zh-CN" dirty="0"/>
              <a:t>n-gram</a:t>
            </a:r>
            <a:r>
              <a:rPr lang="zh-CN" altLang="en-US" dirty="0"/>
              <a:t>大小决定了报告捕获字符串的哪一部分。</a:t>
            </a:r>
            <a:endParaRPr lang="en-US" altLang="zh-CN" dirty="0"/>
          </a:p>
          <a:p>
            <a:pPr>
              <a:lnSpc>
                <a:spcPct val="150000"/>
              </a:lnSpc>
            </a:pPr>
            <a:r>
              <a:rPr lang="zh-CN" altLang="en-US" dirty="0"/>
              <a:t>（</a:t>
            </a:r>
            <a:r>
              <a:rPr lang="en-US" altLang="zh-CN" dirty="0"/>
              <a:t>2</a:t>
            </a:r>
            <a:r>
              <a:rPr lang="zh-CN" altLang="en-US" dirty="0"/>
              <a:t>） </a:t>
            </a:r>
            <a:r>
              <a:rPr lang="en-US" altLang="zh-CN" dirty="0"/>
              <a:t>n-gram</a:t>
            </a:r>
            <a:r>
              <a:rPr lang="zh-CN" altLang="en-US" dirty="0"/>
              <a:t>越大，固定长度的字符串中存在的</a:t>
            </a:r>
            <a:r>
              <a:rPr lang="en-US" altLang="zh-CN" dirty="0"/>
              <a:t>n-gram</a:t>
            </a:r>
            <a:r>
              <a:rPr lang="zh-CN" altLang="en-US" dirty="0"/>
              <a:t>对就越少。</a:t>
            </a:r>
          </a:p>
        </p:txBody>
      </p:sp>
      <p:sp>
        <p:nvSpPr>
          <p:cNvPr id="6" name="文本框 5">
            <a:extLst>
              <a:ext uri="{FF2B5EF4-FFF2-40B4-BE49-F238E27FC236}">
                <a16:creationId xmlns:a16="http://schemas.microsoft.com/office/drawing/2014/main" id="{5F9BE4B1-38AF-FF8E-134B-33704928E185}"/>
              </a:ext>
            </a:extLst>
          </p:cNvPr>
          <p:cNvSpPr txBox="1"/>
          <p:nvPr/>
        </p:nvSpPr>
        <p:spPr>
          <a:xfrm>
            <a:off x="5715001" y="5810776"/>
            <a:ext cx="5537200" cy="873957"/>
          </a:xfrm>
          <a:prstGeom prst="rect">
            <a:avLst/>
          </a:prstGeom>
          <a:noFill/>
        </p:spPr>
        <p:txBody>
          <a:bodyPr wrap="square" rtlCol="0">
            <a:spAutoFit/>
          </a:bodyPr>
          <a:lstStyle/>
          <a:p>
            <a:pPr>
              <a:lnSpc>
                <a:spcPct val="150000"/>
              </a:lnSpc>
            </a:pPr>
            <a:r>
              <a:rPr lang="zh-CN" altLang="en-US" b="1" dirty="0">
                <a:solidFill>
                  <a:schemeClr val="accent2"/>
                </a:solidFill>
              </a:rPr>
              <a:t>无论</a:t>
            </a:r>
            <a:r>
              <a:rPr lang="en-US" altLang="zh-CN" b="1" dirty="0">
                <a:solidFill>
                  <a:schemeClr val="accent2"/>
                </a:solidFill>
              </a:rPr>
              <a:t>n</a:t>
            </a:r>
            <a:r>
              <a:rPr lang="zh-CN" altLang="en-US" b="1" dirty="0">
                <a:solidFill>
                  <a:schemeClr val="accent2"/>
                </a:solidFill>
              </a:rPr>
              <a:t>个</a:t>
            </a:r>
            <a:r>
              <a:rPr lang="en-US" altLang="zh-CN" b="1" dirty="0">
                <a:solidFill>
                  <a:schemeClr val="accent2"/>
                </a:solidFill>
              </a:rPr>
              <a:t>gram</a:t>
            </a:r>
            <a:r>
              <a:rPr lang="zh-CN" altLang="en-US" b="1" dirty="0">
                <a:solidFill>
                  <a:schemeClr val="accent2"/>
                </a:solidFill>
              </a:rPr>
              <a:t>的大小如何，我们的算法在</a:t>
            </a:r>
            <a:r>
              <a:rPr lang="en-US" altLang="zh-CN" b="1" dirty="0">
                <a:solidFill>
                  <a:schemeClr val="accent2"/>
                </a:solidFill>
              </a:rPr>
              <a:t>n</a:t>
            </a:r>
            <a:r>
              <a:rPr lang="zh-CN" altLang="en-US" b="1" dirty="0">
                <a:solidFill>
                  <a:schemeClr val="accent2"/>
                </a:solidFill>
              </a:rPr>
              <a:t>个</a:t>
            </a:r>
            <a:r>
              <a:rPr lang="en-US" altLang="zh-CN" b="1" dirty="0">
                <a:solidFill>
                  <a:schemeClr val="accent2"/>
                </a:solidFill>
              </a:rPr>
              <a:t>gram</a:t>
            </a:r>
            <a:r>
              <a:rPr lang="zh-CN" altLang="en-US" b="1" dirty="0">
                <a:solidFill>
                  <a:schemeClr val="accent2"/>
                </a:solidFill>
              </a:rPr>
              <a:t>之间丢失边缘的可能性大致是恒定的</a:t>
            </a:r>
          </a:p>
        </p:txBody>
      </p:sp>
      <p:sp>
        <p:nvSpPr>
          <p:cNvPr id="2" name="标题 1">
            <a:extLst>
              <a:ext uri="{FF2B5EF4-FFF2-40B4-BE49-F238E27FC236}">
                <a16:creationId xmlns:a16="http://schemas.microsoft.com/office/drawing/2014/main" id="{3408C775-102B-AE27-984A-7DD4D7B5DA98}"/>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1962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0246A30-B04D-6B28-772D-FCB2EE86AF92}"/>
              </a:ext>
            </a:extLst>
          </p:cNvPr>
          <p:cNvPicPr>
            <a:picLocks noChangeAspect="1"/>
          </p:cNvPicPr>
          <p:nvPr/>
        </p:nvPicPr>
        <p:blipFill>
          <a:blip r:embed="rId2"/>
          <a:stretch>
            <a:fillRect/>
          </a:stretch>
        </p:blipFill>
        <p:spPr>
          <a:xfrm>
            <a:off x="587047" y="1153365"/>
            <a:ext cx="4385004" cy="4231841"/>
          </a:xfrm>
          <a:prstGeom prst="rect">
            <a:avLst/>
          </a:prstGeom>
        </p:spPr>
      </p:pic>
      <p:sp>
        <p:nvSpPr>
          <p:cNvPr id="5" name="文本框 4">
            <a:extLst>
              <a:ext uri="{FF2B5EF4-FFF2-40B4-BE49-F238E27FC236}">
                <a16:creationId xmlns:a16="http://schemas.microsoft.com/office/drawing/2014/main" id="{AD264897-3C58-0335-C8ED-5499C76EEA6D}"/>
              </a:ext>
            </a:extLst>
          </p:cNvPr>
          <p:cNvSpPr txBox="1"/>
          <p:nvPr/>
        </p:nvSpPr>
        <p:spPr>
          <a:xfrm>
            <a:off x="5416582" y="1153365"/>
            <a:ext cx="5664200" cy="873957"/>
          </a:xfrm>
          <a:prstGeom prst="rect">
            <a:avLst/>
          </a:prstGeom>
          <a:noFill/>
        </p:spPr>
        <p:txBody>
          <a:bodyPr wrap="square" rtlCol="0">
            <a:spAutoFit/>
          </a:bodyPr>
          <a:lstStyle/>
          <a:p>
            <a:pPr>
              <a:lnSpc>
                <a:spcPct val="150000"/>
              </a:lnSpc>
            </a:pPr>
            <a:r>
              <a:rPr lang="zh-CN" altLang="en-US" dirty="0"/>
              <a:t>计算复杂性随着阈值的增加而减少；对于非常低的阈值，精度反而会降低。</a:t>
            </a:r>
          </a:p>
        </p:txBody>
      </p:sp>
      <p:pic>
        <p:nvPicPr>
          <p:cNvPr id="7" name="图片 6">
            <a:extLst>
              <a:ext uri="{FF2B5EF4-FFF2-40B4-BE49-F238E27FC236}">
                <a16:creationId xmlns:a16="http://schemas.microsoft.com/office/drawing/2014/main" id="{76E10AF0-F147-7530-C4D0-6CB591FD3BA3}"/>
              </a:ext>
            </a:extLst>
          </p:cNvPr>
          <p:cNvPicPr>
            <a:picLocks noChangeAspect="1"/>
          </p:cNvPicPr>
          <p:nvPr/>
        </p:nvPicPr>
        <p:blipFill>
          <a:blip r:embed="rId3"/>
          <a:stretch>
            <a:fillRect/>
          </a:stretch>
        </p:blipFill>
        <p:spPr>
          <a:xfrm>
            <a:off x="6699282" y="2126634"/>
            <a:ext cx="2459489" cy="1098572"/>
          </a:xfrm>
          <a:prstGeom prst="rect">
            <a:avLst/>
          </a:prstGeom>
        </p:spPr>
      </p:pic>
      <p:sp>
        <p:nvSpPr>
          <p:cNvPr id="8" name="文本框 7">
            <a:extLst>
              <a:ext uri="{FF2B5EF4-FFF2-40B4-BE49-F238E27FC236}">
                <a16:creationId xmlns:a16="http://schemas.microsoft.com/office/drawing/2014/main" id="{5E8254FC-4788-C6A7-F601-FC3D821035AF}"/>
              </a:ext>
            </a:extLst>
          </p:cNvPr>
          <p:cNvSpPr txBox="1"/>
          <p:nvPr/>
        </p:nvSpPr>
        <p:spPr>
          <a:xfrm>
            <a:off x="5416582" y="3324518"/>
            <a:ext cx="5664200" cy="1289456"/>
          </a:xfrm>
          <a:prstGeom prst="rect">
            <a:avLst/>
          </a:prstGeom>
          <a:noFill/>
        </p:spPr>
        <p:txBody>
          <a:bodyPr wrap="square" rtlCol="0">
            <a:spAutoFit/>
          </a:bodyPr>
          <a:lstStyle/>
          <a:p>
            <a:pPr>
              <a:lnSpc>
                <a:spcPct val="150000"/>
              </a:lnSpc>
            </a:pPr>
            <a:r>
              <a:rPr lang="zh-CN" altLang="en-US" dirty="0"/>
              <a:t>通过该公式计算得到的阈值有着不错的效果。它基于随机响应噪声的统计数据，似乎接近最优，在实践中可能是一个很好的选择。</a:t>
            </a:r>
          </a:p>
        </p:txBody>
      </p:sp>
      <p:sp>
        <p:nvSpPr>
          <p:cNvPr id="9" name="文本框 8">
            <a:extLst>
              <a:ext uri="{FF2B5EF4-FFF2-40B4-BE49-F238E27FC236}">
                <a16:creationId xmlns:a16="http://schemas.microsoft.com/office/drawing/2014/main" id="{45774A25-2E6C-CD1D-86F2-305BBCD55D9A}"/>
              </a:ext>
            </a:extLst>
          </p:cNvPr>
          <p:cNvSpPr txBox="1"/>
          <p:nvPr/>
        </p:nvSpPr>
        <p:spPr>
          <a:xfrm>
            <a:off x="587047" y="5398290"/>
            <a:ext cx="10718800" cy="1289456"/>
          </a:xfrm>
          <a:prstGeom prst="rect">
            <a:avLst/>
          </a:prstGeom>
          <a:noFill/>
        </p:spPr>
        <p:txBody>
          <a:bodyPr wrap="square" rtlCol="0">
            <a:spAutoFit/>
          </a:bodyPr>
          <a:lstStyle/>
          <a:p>
            <a:pPr>
              <a:lnSpc>
                <a:spcPct val="150000"/>
              </a:lnSpc>
            </a:pPr>
            <a:r>
              <a:rPr lang="zh-CN" altLang="en-US" dirty="0"/>
              <a:t>恢复分布与真实分布之间的</a:t>
            </a:r>
            <a:r>
              <a:rPr lang="en-US" altLang="zh-CN" dirty="0"/>
              <a:t>Hellinger</a:t>
            </a:r>
            <a:r>
              <a:rPr lang="zh-CN" altLang="en-US" dirty="0"/>
              <a:t>距离，作为</a:t>
            </a:r>
            <a:r>
              <a:rPr lang="en-US" altLang="zh-CN" dirty="0"/>
              <a:t>k</a:t>
            </a:r>
            <a:r>
              <a:rPr lang="zh-CN" altLang="en-US" dirty="0"/>
              <a:t>部分候选图中边数的函数。每个簇都是使用成对关节分布中的不同边缘创建阈值生成的。我们观察到，最佳阈值接近我们选择的阈值，可以从随机响应噪声参数中确定地计算。</a:t>
            </a:r>
          </a:p>
        </p:txBody>
      </p:sp>
      <p:sp>
        <p:nvSpPr>
          <p:cNvPr id="2" name="标题 1">
            <a:extLst>
              <a:ext uri="{FF2B5EF4-FFF2-40B4-BE49-F238E27FC236}">
                <a16:creationId xmlns:a16="http://schemas.microsoft.com/office/drawing/2014/main" id="{07DEA517-0662-E54C-EF8D-4CFC243A23F5}"/>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955839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05C1A6-5686-EBD6-80C9-9A878FF9CA94}"/>
              </a:ext>
            </a:extLst>
          </p:cNvPr>
          <p:cNvSpPr txBox="1"/>
          <p:nvPr/>
        </p:nvSpPr>
        <p:spPr>
          <a:xfrm>
            <a:off x="603250" y="1139343"/>
            <a:ext cx="1826141" cy="461665"/>
          </a:xfrm>
          <a:prstGeom prst="rect">
            <a:avLst/>
          </a:prstGeom>
          <a:noFill/>
        </p:spPr>
        <p:txBody>
          <a:bodyPr wrap="none" rtlCol="0">
            <a:spAutoFit/>
          </a:bodyPr>
          <a:lstStyle/>
          <a:p>
            <a:r>
              <a:rPr lang="en-US" altLang="zh-CN" sz="2400" b="1" dirty="0"/>
              <a:t>Discussion</a:t>
            </a:r>
            <a:endParaRPr lang="zh-CN" altLang="en-US" sz="2400" b="1" dirty="0"/>
          </a:p>
        </p:txBody>
      </p:sp>
      <p:pic>
        <p:nvPicPr>
          <p:cNvPr id="6" name="图片 5">
            <a:extLst>
              <a:ext uri="{FF2B5EF4-FFF2-40B4-BE49-F238E27FC236}">
                <a16:creationId xmlns:a16="http://schemas.microsoft.com/office/drawing/2014/main" id="{9C2F4075-BDD4-C505-E0F7-CF6AB13E13DE}"/>
              </a:ext>
            </a:extLst>
          </p:cNvPr>
          <p:cNvPicPr>
            <a:picLocks noChangeAspect="1"/>
          </p:cNvPicPr>
          <p:nvPr/>
        </p:nvPicPr>
        <p:blipFill>
          <a:blip r:embed="rId2"/>
          <a:stretch>
            <a:fillRect/>
          </a:stretch>
        </p:blipFill>
        <p:spPr>
          <a:xfrm>
            <a:off x="4932716" y="1601008"/>
            <a:ext cx="6350057" cy="4206325"/>
          </a:xfrm>
          <a:prstGeom prst="rect">
            <a:avLst/>
          </a:prstGeom>
        </p:spPr>
      </p:pic>
      <p:sp>
        <p:nvSpPr>
          <p:cNvPr id="2" name="文本框 1">
            <a:extLst>
              <a:ext uri="{FF2B5EF4-FFF2-40B4-BE49-F238E27FC236}">
                <a16:creationId xmlns:a16="http://schemas.microsoft.com/office/drawing/2014/main" id="{1632B126-33A4-CDB7-1B8E-965635E576BC}"/>
              </a:ext>
            </a:extLst>
          </p:cNvPr>
          <p:cNvSpPr txBox="1"/>
          <p:nvPr/>
        </p:nvSpPr>
        <p:spPr>
          <a:xfrm>
            <a:off x="603250" y="1667425"/>
            <a:ext cx="4006850" cy="5028941"/>
          </a:xfrm>
          <a:prstGeom prst="rect">
            <a:avLst/>
          </a:prstGeom>
          <a:noFill/>
        </p:spPr>
        <p:txBody>
          <a:bodyPr wrap="square" rtlCol="0">
            <a:spAutoFit/>
          </a:bodyPr>
          <a:lstStyle/>
          <a:p>
            <a:pPr>
              <a:lnSpc>
                <a:spcPct val="150000"/>
              </a:lnSpc>
            </a:pPr>
            <a:r>
              <a:rPr lang="zh-CN" altLang="en-US" dirty="0"/>
              <a:t>学习使用和不使用字典的</a:t>
            </a:r>
            <a:r>
              <a:rPr lang="en-US" altLang="zh-CN" dirty="0"/>
              <a:t>URL</a:t>
            </a:r>
            <a:r>
              <a:rPr lang="zh-CN" altLang="en-US" dirty="0"/>
              <a:t>分布。字典包含</a:t>
            </a:r>
            <a:r>
              <a:rPr lang="en-US" altLang="zh-CN" dirty="0"/>
              <a:t>100</a:t>
            </a:r>
            <a:r>
              <a:rPr lang="zh-CN" altLang="en-US" dirty="0"/>
              <a:t>个字符串（仅显示前</a:t>
            </a:r>
            <a:r>
              <a:rPr lang="en-US" altLang="zh-CN" dirty="0"/>
              <a:t>30</a:t>
            </a:r>
            <a:r>
              <a:rPr lang="zh-CN" altLang="en-US" dirty="0"/>
              <a:t>个）。底部栏指示</a:t>
            </a:r>
            <a:r>
              <a:rPr lang="en-US" altLang="zh-CN" dirty="0"/>
              <a:t>URL</a:t>
            </a:r>
            <a:r>
              <a:rPr lang="zh-CN" altLang="en-US" dirty="0"/>
              <a:t>的真实频率。底部的第二个栏显示了在完全了解字典的情况下，在</a:t>
            </a:r>
            <a:r>
              <a:rPr lang="en-US" altLang="zh-CN" dirty="0"/>
              <a:t>=4.39</a:t>
            </a:r>
            <a:r>
              <a:rPr lang="zh-CN" altLang="en-US" dirty="0"/>
              <a:t>时收集的估计频率。第三条也假设对词典有充分的了解，但收集时使用了</a:t>
            </a:r>
            <a:r>
              <a:rPr lang="en-US" altLang="zh-CN" dirty="0"/>
              <a:t>/3=1.46</a:t>
            </a:r>
            <a:r>
              <a:rPr lang="zh-CN" altLang="en-US" dirty="0"/>
              <a:t>（更强的隐私）；这说明了将</a:t>
            </a:r>
            <a:r>
              <a:rPr lang="en-US" altLang="zh-CN" dirty="0"/>
              <a:t>2/3</a:t>
            </a:r>
            <a:r>
              <a:rPr lang="zh-CN" altLang="en-US" dirty="0"/>
              <a:t>的隐私预算分配给收集两个</a:t>
            </a:r>
            <a:r>
              <a:rPr lang="en-US" altLang="zh-CN" dirty="0"/>
              <a:t>bigram</a:t>
            </a:r>
            <a:r>
              <a:rPr lang="zh-CN" altLang="en-US" dirty="0"/>
              <a:t>所造成的损失。顶栏显示在不了解字典的情况下计算的分布估计值；每个报告和</a:t>
            </a:r>
            <a:r>
              <a:rPr lang="en-US" altLang="zh-CN" dirty="0" err="1"/>
              <a:t>ngram</a:t>
            </a:r>
            <a:r>
              <a:rPr lang="zh-CN" altLang="en-US" dirty="0"/>
              <a:t>都在</a:t>
            </a:r>
            <a:r>
              <a:rPr lang="el-GR" altLang="zh-CN" dirty="0"/>
              <a:t>ε</a:t>
            </a:r>
            <a:r>
              <a:rPr lang="en-US" altLang="zh-CN" dirty="0"/>
              <a:t>/3</a:t>
            </a:r>
            <a:r>
              <a:rPr lang="zh-CN" altLang="en-US" dirty="0"/>
              <a:t>隐私中再次编码。</a:t>
            </a:r>
          </a:p>
        </p:txBody>
      </p:sp>
      <p:sp>
        <p:nvSpPr>
          <p:cNvPr id="3" name="标题 1">
            <a:extLst>
              <a:ext uri="{FF2B5EF4-FFF2-40B4-BE49-F238E27FC236}">
                <a16:creationId xmlns:a16="http://schemas.microsoft.com/office/drawing/2014/main" id="{10003ECF-909C-4AFA-EDDD-A8EF5B4D669F}"/>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四、实验评估</a:t>
            </a:r>
            <a:endParaRPr lang="zh-CN" altLang="en-US" sz="3600" dirty="0"/>
          </a:p>
        </p:txBody>
      </p:sp>
    </p:spTree>
    <p:extLst>
      <p:ext uri="{BB962C8B-B14F-4D97-AF65-F5344CB8AC3E}">
        <p14:creationId xmlns:p14="http://schemas.microsoft.com/office/powerpoint/2010/main" val="36456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p:cNvGrpSpPr/>
          <p:nvPr/>
        </p:nvGrpSpPr>
        <p:grpSpPr>
          <a:xfrm>
            <a:off x="3878944" y="2385643"/>
            <a:ext cx="6456651" cy="543956"/>
            <a:chOff x="4267200" y="1600201"/>
            <a:chExt cx="6963691" cy="739140"/>
          </a:xfrm>
        </p:grpSpPr>
        <p:sp>
          <p:nvSpPr>
            <p:cNvPr id="80" name="TextBox 4"/>
            <p:cNvSpPr txBox="1"/>
            <p:nvPr/>
          </p:nvSpPr>
          <p:spPr>
            <a:xfrm>
              <a:off x="5371429" y="1665097"/>
              <a:ext cx="5859462" cy="643091"/>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背景介绍</a:t>
              </a:r>
              <a:endParaRPr lang="zh-CN" altLang="en-MY" sz="2800" dirty="0">
                <a:latin typeface="+mn-ea"/>
                <a:cs typeface="+mn-ea"/>
                <a:sym typeface="+mn-lt"/>
              </a:endParaRPr>
            </a:p>
          </p:txBody>
        </p:sp>
        <p:grpSp>
          <p:nvGrpSpPr>
            <p:cNvPr id="81" name="Group 5"/>
            <p:cNvGrpSpPr/>
            <p:nvPr/>
          </p:nvGrpSpPr>
          <p:grpSpPr>
            <a:xfrm>
              <a:off x="4267200" y="1600200"/>
              <a:ext cx="864870" cy="739140"/>
              <a:chOff x="4267199" y="1268631"/>
              <a:chExt cx="1373976" cy="1174236"/>
            </a:xfrm>
          </p:grpSpPr>
          <p:sp>
            <p:nvSpPr>
              <p:cNvPr id="82"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p:cNvGrpSpPr/>
          <p:nvPr/>
        </p:nvGrpSpPr>
        <p:grpSpPr>
          <a:xfrm>
            <a:off x="3878941" y="3178684"/>
            <a:ext cx="7509576" cy="566881"/>
            <a:chOff x="4267200" y="1600200"/>
            <a:chExt cx="8099310" cy="770291"/>
          </a:xfrm>
        </p:grpSpPr>
        <p:sp>
          <p:nvSpPr>
            <p:cNvPr id="85" name="TextBox 4"/>
            <p:cNvSpPr txBox="1"/>
            <p:nvPr/>
          </p:nvSpPr>
          <p:spPr>
            <a:xfrm>
              <a:off x="5331996" y="1713198"/>
              <a:ext cx="7034514" cy="657293"/>
            </a:xfrm>
            <a:prstGeom prst="rect">
              <a:avLst/>
            </a:prstGeom>
            <a:noFill/>
          </p:spPr>
          <p:txBody>
            <a:bodyPr wrap="square" lIns="0" tIns="0" rIns="0" bIns="0" rtlCol="0">
              <a:spAutoFit/>
            </a:bodyPr>
            <a:lstStyle/>
            <a:p>
              <a:pPr>
                <a:lnSpc>
                  <a:spcPct val="120000"/>
                </a:lnSpc>
              </a:pPr>
              <a:endParaRPr lang="en-US" altLang="zh-CN" sz="2800" dirty="0">
                <a:effectLst/>
              </a:endParaRPr>
            </a:p>
          </p:txBody>
        </p:sp>
        <p:grpSp>
          <p:nvGrpSpPr>
            <p:cNvPr id="86" name="Group 5"/>
            <p:cNvGrpSpPr/>
            <p:nvPr/>
          </p:nvGrpSpPr>
          <p:grpSpPr>
            <a:xfrm>
              <a:off x="4267200" y="1600200"/>
              <a:ext cx="864870" cy="739140"/>
              <a:chOff x="4267199" y="1268631"/>
              <a:chExt cx="1373976" cy="1174236"/>
            </a:xfrm>
          </p:grpSpPr>
          <p:sp>
            <p:nvSpPr>
              <p:cNvPr id="87"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p:cNvGrpSpPr/>
          <p:nvPr/>
        </p:nvGrpSpPr>
        <p:grpSpPr>
          <a:xfrm>
            <a:off x="3878948" y="5614986"/>
            <a:ext cx="1023899" cy="543956"/>
            <a:chOff x="4267199" y="1600200"/>
            <a:chExt cx="1104304" cy="739140"/>
          </a:xfrm>
        </p:grpSpPr>
        <p:sp>
          <p:nvSpPr>
            <p:cNvPr id="95" name="TextBox 4"/>
            <p:cNvSpPr txBox="1"/>
            <p:nvPr/>
          </p:nvSpPr>
          <p:spPr>
            <a:xfrm>
              <a:off x="5371433" y="1665097"/>
              <a:ext cx="70" cy="643092"/>
            </a:xfrm>
            <a:prstGeom prst="rect">
              <a:avLst/>
            </a:prstGeom>
            <a:noFill/>
          </p:spPr>
          <p:txBody>
            <a:bodyPr wrap="none" lIns="0" tIns="0" rIns="0" bIns="0" rtlCol="0">
              <a:spAutoFit/>
            </a:bodyPr>
            <a:lstStyle/>
            <a:p>
              <a:pPr algn="l">
                <a:lnSpc>
                  <a:spcPct val="120000"/>
                </a:lnSpc>
              </a:pPr>
              <a:endParaRPr lang="zh-CN" altLang="en-US" sz="2800" dirty="0">
                <a:solidFill>
                  <a:schemeClr val="accent2"/>
                </a:solidFill>
                <a:latin typeface="+mn-ea"/>
                <a:cs typeface="+mn-ea"/>
                <a:sym typeface="+mn-lt"/>
              </a:endParaRPr>
            </a:p>
          </p:txBody>
        </p:sp>
        <p:grpSp>
          <p:nvGrpSpPr>
            <p:cNvPr id="96" name="Group 5"/>
            <p:cNvGrpSpPr/>
            <p:nvPr/>
          </p:nvGrpSpPr>
          <p:grpSpPr>
            <a:xfrm>
              <a:off x="4267199" y="1600200"/>
              <a:ext cx="858286" cy="739140"/>
              <a:chOff x="4267199" y="1268631"/>
              <a:chExt cx="1363517" cy="1174236"/>
            </a:xfrm>
          </p:grpSpPr>
          <p:sp>
            <p:nvSpPr>
              <p:cNvPr id="97" name="Rectangle 6"/>
              <p:cNvSpPr/>
              <p:nvPr/>
            </p:nvSpPr>
            <p:spPr>
              <a:xfrm>
                <a:off x="4343867" y="1371730"/>
                <a:ext cx="1286849" cy="1071137"/>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05</a:t>
                </a:r>
                <a:endParaRPr lang="en-MY" sz="3200" b="1" dirty="0">
                  <a:cs typeface="+mn-ea"/>
                  <a:sym typeface="+mn-lt"/>
                </a:endParaRPr>
              </a:p>
            </p:txBody>
          </p:sp>
          <p:sp>
            <p:nvSpPr>
              <p:cNvPr id="9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5" name="组合 4">
            <a:extLst>
              <a:ext uri="{FF2B5EF4-FFF2-40B4-BE49-F238E27FC236}">
                <a16:creationId xmlns:a16="http://schemas.microsoft.com/office/drawing/2014/main" id="{A8EBFD93-C1C4-4528-BA2A-F68DAE82A026}"/>
              </a:ext>
            </a:extLst>
          </p:cNvPr>
          <p:cNvGrpSpPr/>
          <p:nvPr/>
        </p:nvGrpSpPr>
        <p:grpSpPr>
          <a:xfrm>
            <a:off x="3878941" y="4830946"/>
            <a:ext cx="6994873" cy="543897"/>
            <a:chOff x="3888137" y="4542748"/>
            <a:chExt cx="6994873" cy="543897"/>
          </a:xfrm>
        </p:grpSpPr>
        <p:sp>
          <p:nvSpPr>
            <p:cNvPr id="90" name="TextBox 4"/>
            <p:cNvSpPr txBox="1"/>
            <p:nvPr/>
          </p:nvSpPr>
          <p:spPr>
            <a:xfrm>
              <a:off x="4902772" y="4575172"/>
              <a:ext cx="5980238" cy="473271"/>
            </a:xfrm>
            <a:prstGeom prst="rect">
              <a:avLst/>
            </a:prstGeom>
            <a:noFill/>
          </p:spPr>
          <p:txBody>
            <a:bodyPr wrap="square" lIns="0" tIns="0" rIns="0" bIns="0" rtlCol="0">
              <a:spAutoFit/>
            </a:bodyPr>
            <a:lstStyle/>
            <a:p>
              <a:pPr>
                <a:lnSpc>
                  <a:spcPct val="120000"/>
                </a:lnSpc>
              </a:pPr>
              <a:endParaRPr lang="zh-CN" altLang="en-MY" sz="2800" dirty="0">
                <a:latin typeface="+mn-ea"/>
                <a:cs typeface="+mn-ea"/>
                <a:sym typeface="+mn-lt"/>
              </a:endParaRPr>
            </a:p>
          </p:txBody>
        </p:sp>
        <p:grpSp>
          <p:nvGrpSpPr>
            <p:cNvPr id="4" name="组合 3">
              <a:extLst>
                <a:ext uri="{FF2B5EF4-FFF2-40B4-BE49-F238E27FC236}">
                  <a16:creationId xmlns:a16="http://schemas.microsoft.com/office/drawing/2014/main" id="{703127D6-EE7A-4412-8719-084294C1BF26}"/>
                </a:ext>
              </a:extLst>
            </p:cNvPr>
            <p:cNvGrpSpPr/>
            <p:nvPr/>
          </p:nvGrpSpPr>
          <p:grpSpPr>
            <a:xfrm>
              <a:off x="3888137" y="4542748"/>
              <a:ext cx="786605" cy="543897"/>
              <a:chOff x="3888137" y="4542748"/>
              <a:chExt cx="786605" cy="543897"/>
            </a:xfrm>
          </p:grpSpPr>
          <p:sp>
            <p:nvSpPr>
              <p:cNvPr id="30" name="Rectangle 6">
                <a:extLst>
                  <a:ext uri="{FF2B5EF4-FFF2-40B4-BE49-F238E27FC236}">
                    <a16:creationId xmlns:a16="http://schemas.microsoft.com/office/drawing/2014/main" id="{80F611C7-936D-488C-A189-3B354D2BA3E9}"/>
                  </a:ext>
                </a:extLst>
              </p:cNvPr>
              <p:cNvSpPr/>
              <p:nvPr/>
            </p:nvSpPr>
            <p:spPr>
              <a:xfrm>
                <a:off x="3917592" y="4578204"/>
                <a:ext cx="757150" cy="508441"/>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04</a:t>
                </a:r>
                <a:endParaRPr lang="en-MY" sz="3200" b="1" dirty="0">
                  <a:cs typeface="+mn-ea"/>
                  <a:sym typeface="+mn-lt"/>
                </a:endParaRPr>
              </a:p>
            </p:txBody>
          </p:sp>
          <p:sp>
            <p:nvSpPr>
              <p:cNvPr id="31" name="Right Triangle 7">
                <a:extLst>
                  <a:ext uri="{FF2B5EF4-FFF2-40B4-BE49-F238E27FC236}">
                    <a16:creationId xmlns:a16="http://schemas.microsoft.com/office/drawing/2014/main" id="{E4CD9068-37DB-49ED-A0A2-556B7161FDE4}"/>
                  </a:ext>
                </a:extLst>
              </p:cNvPr>
              <p:cNvSpPr/>
              <p:nvPr/>
            </p:nvSpPr>
            <p:spPr>
              <a:xfrm rot="5400000">
                <a:off x="3915580" y="4515305"/>
                <a:ext cx="211190" cy="26607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dirty="0">
                  <a:cs typeface="+mn-ea"/>
                  <a:sym typeface="+mn-lt"/>
                </a:endParaRPr>
              </a:p>
            </p:txBody>
          </p:sp>
        </p:grpSp>
      </p:grpSp>
      <p:sp>
        <p:nvSpPr>
          <p:cNvPr id="6" name="TextBox 4">
            <a:extLst>
              <a:ext uri="{FF2B5EF4-FFF2-40B4-BE49-F238E27FC236}">
                <a16:creationId xmlns:a16="http://schemas.microsoft.com/office/drawing/2014/main" id="{8C6876C6-249B-F699-C0A7-62D99C6D0123}"/>
              </a:ext>
            </a:extLst>
          </p:cNvPr>
          <p:cNvSpPr txBox="1"/>
          <p:nvPr/>
        </p:nvSpPr>
        <p:spPr>
          <a:xfrm>
            <a:off x="4866206" y="3206635"/>
            <a:ext cx="5432823" cy="473271"/>
          </a:xfrm>
          <a:prstGeom prst="rect">
            <a:avLst/>
          </a:prstGeom>
          <a:noFill/>
        </p:spPr>
        <p:txBody>
          <a:bodyPr wrap="square" lIns="0" tIns="0" rIns="0" bIns="0" rtlCol="0">
            <a:spAutoFit/>
          </a:bodyPr>
          <a:lstStyle/>
          <a:p>
            <a:pPr>
              <a:lnSpc>
                <a:spcPct val="120000"/>
              </a:lnSpc>
            </a:pPr>
            <a:r>
              <a:rPr lang="en-US" altLang="zh-CN" sz="2800" dirty="0">
                <a:latin typeface="+mn-ea"/>
                <a:cs typeface="+mn-ea"/>
                <a:sym typeface="+mn-lt"/>
              </a:rPr>
              <a:t>RAPPOR</a:t>
            </a:r>
            <a:r>
              <a:rPr lang="zh-CN" altLang="en-US" sz="2800" dirty="0">
                <a:latin typeface="+mn-ea"/>
                <a:cs typeface="+mn-ea"/>
                <a:sym typeface="+mn-lt"/>
              </a:rPr>
              <a:t>算法介绍</a:t>
            </a:r>
            <a:endParaRPr lang="zh-CN" altLang="en-MY" sz="2800" dirty="0">
              <a:latin typeface="+mn-ea"/>
              <a:cs typeface="+mn-ea"/>
              <a:sym typeface="+mn-lt"/>
            </a:endParaRPr>
          </a:p>
        </p:txBody>
      </p:sp>
      <p:sp>
        <p:nvSpPr>
          <p:cNvPr id="7" name="TextBox 4">
            <a:extLst>
              <a:ext uri="{FF2B5EF4-FFF2-40B4-BE49-F238E27FC236}">
                <a16:creationId xmlns:a16="http://schemas.microsoft.com/office/drawing/2014/main" id="{11D7DBA0-C7E5-7268-85DE-3F3F5EE32260}"/>
              </a:ext>
            </a:extLst>
          </p:cNvPr>
          <p:cNvSpPr txBox="1"/>
          <p:nvPr/>
        </p:nvSpPr>
        <p:spPr>
          <a:xfrm>
            <a:off x="4892440" y="4874131"/>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实验评估</a:t>
            </a:r>
            <a:endParaRPr lang="zh-CN" altLang="en-MY" sz="2800" dirty="0">
              <a:latin typeface="+mn-ea"/>
              <a:cs typeface="+mn-ea"/>
              <a:sym typeface="+mn-lt"/>
            </a:endParaRPr>
          </a:p>
        </p:txBody>
      </p:sp>
      <p:sp>
        <p:nvSpPr>
          <p:cNvPr id="8" name="TextBox 4">
            <a:extLst>
              <a:ext uri="{FF2B5EF4-FFF2-40B4-BE49-F238E27FC236}">
                <a16:creationId xmlns:a16="http://schemas.microsoft.com/office/drawing/2014/main" id="{8EFDBCFC-21B3-E361-F858-15B2F5A3722F}"/>
              </a:ext>
            </a:extLst>
          </p:cNvPr>
          <p:cNvSpPr txBox="1"/>
          <p:nvPr/>
        </p:nvSpPr>
        <p:spPr>
          <a:xfrm>
            <a:off x="4892441" y="5656054"/>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solidFill>
                  <a:schemeClr val="accent2"/>
                </a:solidFill>
                <a:latin typeface="+mn-ea"/>
                <a:cs typeface="+mn-ea"/>
                <a:sym typeface="+mn-lt"/>
              </a:rPr>
              <a:t>总结展望</a:t>
            </a:r>
            <a:endParaRPr lang="zh-CN" altLang="en-MY" sz="2800" dirty="0">
              <a:solidFill>
                <a:schemeClr val="accent2"/>
              </a:solidFill>
              <a:latin typeface="+mn-ea"/>
              <a:cs typeface="+mn-ea"/>
              <a:sym typeface="+mn-lt"/>
            </a:endParaRPr>
          </a:p>
        </p:txBody>
      </p:sp>
      <p:grpSp>
        <p:nvGrpSpPr>
          <p:cNvPr id="18" name="Group 3">
            <a:extLst>
              <a:ext uri="{FF2B5EF4-FFF2-40B4-BE49-F238E27FC236}">
                <a16:creationId xmlns:a16="http://schemas.microsoft.com/office/drawing/2014/main" id="{7578A685-C9C4-5025-5AE1-0B87181A7F7C}"/>
              </a:ext>
            </a:extLst>
          </p:cNvPr>
          <p:cNvGrpSpPr/>
          <p:nvPr/>
        </p:nvGrpSpPr>
        <p:grpSpPr>
          <a:xfrm>
            <a:off x="3878940" y="4012356"/>
            <a:ext cx="7509576" cy="543956"/>
            <a:chOff x="4267200" y="1600200"/>
            <a:chExt cx="8099310" cy="739140"/>
          </a:xfrm>
        </p:grpSpPr>
        <p:sp>
          <p:nvSpPr>
            <p:cNvPr id="19" name="TextBox 4">
              <a:extLst>
                <a:ext uri="{FF2B5EF4-FFF2-40B4-BE49-F238E27FC236}">
                  <a16:creationId xmlns:a16="http://schemas.microsoft.com/office/drawing/2014/main" id="{2A7A1FDD-17F8-7468-F6CB-72660A584770}"/>
                </a:ext>
              </a:extLst>
            </p:cNvPr>
            <p:cNvSpPr txBox="1"/>
            <p:nvPr/>
          </p:nvSpPr>
          <p:spPr>
            <a:xfrm>
              <a:off x="5331996" y="1664138"/>
              <a:ext cx="7034514" cy="657293"/>
            </a:xfrm>
            <a:prstGeom prst="rect">
              <a:avLst/>
            </a:prstGeom>
            <a:noFill/>
          </p:spPr>
          <p:txBody>
            <a:bodyPr wrap="square" lIns="0" tIns="0" rIns="0" bIns="0" rtlCol="0">
              <a:spAutoFit/>
            </a:bodyPr>
            <a:lstStyle/>
            <a:p>
              <a:pPr>
                <a:lnSpc>
                  <a:spcPct val="120000"/>
                </a:lnSpc>
              </a:pPr>
              <a:r>
                <a:rPr lang="en-US" altLang="zh-CN" sz="2800" dirty="0">
                  <a:effectLst/>
                </a:rPr>
                <a:t>RAPPOR</a:t>
              </a:r>
              <a:r>
                <a:rPr lang="zh-CN" altLang="en-US" sz="2800" dirty="0">
                  <a:effectLst/>
                </a:rPr>
                <a:t>算法改进</a:t>
              </a:r>
              <a:endParaRPr lang="en-US" altLang="zh-CN" sz="2800" dirty="0">
                <a:effectLst/>
              </a:endParaRPr>
            </a:p>
          </p:txBody>
        </p:sp>
        <p:grpSp>
          <p:nvGrpSpPr>
            <p:cNvPr id="20" name="Group 5">
              <a:extLst>
                <a:ext uri="{FF2B5EF4-FFF2-40B4-BE49-F238E27FC236}">
                  <a16:creationId xmlns:a16="http://schemas.microsoft.com/office/drawing/2014/main" id="{BED4D35F-5FC0-4312-2610-89A780C142FF}"/>
                </a:ext>
              </a:extLst>
            </p:cNvPr>
            <p:cNvGrpSpPr/>
            <p:nvPr/>
          </p:nvGrpSpPr>
          <p:grpSpPr>
            <a:xfrm>
              <a:off x="4267200" y="1600200"/>
              <a:ext cx="864870" cy="739140"/>
              <a:chOff x="4267199" y="1268631"/>
              <a:chExt cx="1373976" cy="1174236"/>
            </a:xfrm>
          </p:grpSpPr>
          <p:sp>
            <p:nvSpPr>
              <p:cNvPr id="21" name="Rectangle 6">
                <a:extLst>
                  <a:ext uri="{FF2B5EF4-FFF2-40B4-BE49-F238E27FC236}">
                    <a16:creationId xmlns:a16="http://schemas.microsoft.com/office/drawing/2014/main" id="{3CBA34BE-075A-912C-B4E7-A968F483FCB7}"/>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22" name="Right Triangle 7">
                <a:extLst>
                  <a:ext uri="{FF2B5EF4-FFF2-40B4-BE49-F238E27FC236}">
                    <a16:creationId xmlns:a16="http://schemas.microsoft.com/office/drawing/2014/main" id="{A86464C2-2AD5-D74A-B3C8-872E69E1951F}"/>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Tree>
    <p:extLst>
      <p:ext uri="{BB962C8B-B14F-4D97-AF65-F5344CB8AC3E}">
        <p14:creationId xmlns:p14="http://schemas.microsoft.com/office/powerpoint/2010/main" val="219955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9D9986-C853-0A60-3159-1BEC67A0087B}"/>
              </a:ext>
            </a:extLst>
          </p:cNvPr>
          <p:cNvSpPr txBox="1"/>
          <p:nvPr/>
        </p:nvSpPr>
        <p:spPr>
          <a:xfrm>
            <a:off x="590625" y="1223184"/>
            <a:ext cx="5785558" cy="461665"/>
          </a:xfrm>
          <a:prstGeom prst="rect">
            <a:avLst/>
          </a:prstGeom>
          <a:noFill/>
        </p:spPr>
        <p:txBody>
          <a:bodyPr wrap="none" rtlCol="0">
            <a:spAutoFit/>
          </a:bodyPr>
          <a:lstStyle/>
          <a:p>
            <a:r>
              <a:rPr lang="en-US" altLang="zh-CN" sz="2400" b="1" dirty="0"/>
              <a:t>Building a RAPPOR with the Unknown</a:t>
            </a:r>
            <a:endParaRPr lang="zh-CN" altLang="en-US" sz="2400" b="1" dirty="0"/>
          </a:p>
        </p:txBody>
      </p:sp>
      <p:sp>
        <p:nvSpPr>
          <p:cNvPr id="6" name="文本框 5">
            <a:extLst>
              <a:ext uri="{FF2B5EF4-FFF2-40B4-BE49-F238E27FC236}">
                <a16:creationId xmlns:a16="http://schemas.microsoft.com/office/drawing/2014/main" id="{C48519C0-049E-CAAB-C1B5-0BFE215E1830}"/>
              </a:ext>
            </a:extLst>
          </p:cNvPr>
          <p:cNvSpPr txBox="1"/>
          <p:nvPr/>
        </p:nvSpPr>
        <p:spPr>
          <a:xfrm>
            <a:off x="590625" y="2019253"/>
            <a:ext cx="10826496" cy="1976438"/>
          </a:xfrm>
          <a:prstGeom prst="rect">
            <a:avLst/>
          </a:prstGeom>
          <a:noFill/>
        </p:spPr>
        <p:txBody>
          <a:bodyPr wrap="square" rtlCol="0">
            <a:spAutoFit/>
          </a:bodyPr>
          <a:lstStyle/>
          <a:p>
            <a:pPr>
              <a:lnSpc>
                <a:spcPct val="150000"/>
              </a:lnSpc>
            </a:pPr>
            <a:r>
              <a:rPr lang="zh-CN" altLang="en-US" sz="2400" b="1" dirty="0"/>
              <a:t>总结：</a:t>
            </a:r>
            <a:r>
              <a:rPr lang="en-US" altLang="zh-CN" sz="2000" dirty="0"/>
              <a:t>RAPPOR</a:t>
            </a:r>
            <a:r>
              <a:rPr lang="zh-CN" altLang="en-US" sz="2000" dirty="0"/>
              <a:t>是一个灵活、数学严谨和实用的匿名数据收集平台，用于在客户端数据上统计</a:t>
            </a:r>
            <a:r>
              <a:rPr lang="zh-CN" altLang="en-US" sz="2000" dirty="0">
                <a:solidFill>
                  <a:schemeClr val="accent2"/>
                </a:solidFill>
              </a:rPr>
              <a:t>众包数据</a:t>
            </a:r>
            <a:r>
              <a:rPr lang="zh-CN" altLang="en-US" sz="2000" dirty="0"/>
              <a:t>的隐私保护。</a:t>
            </a:r>
            <a:r>
              <a:rPr lang="en-US" altLang="zh-CN" sz="2000" dirty="0"/>
              <a:t>RAPPOR</a:t>
            </a:r>
            <a:r>
              <a:rPr lang="zh-CN" altLang="en-US" sz="2000" dirty="0"/>
              <a:t>通过提供定义良好的纵向差异隐私保证，优雅地处理来自同一客户端的多个数据收集。</a:t>
            </a:r>
            <a:r>
              <a:rPr lang="zh-CN" altLang="en-US" sz="2000" dirty="0">
                <a:solidFill>
                  <a:schemeClr val="accent2"/>
                </a:solidFill>
              </a:rPr>
              <a:t>高度可调的参数</a:t>
            </a:r>
            <a:r>
              <a:rPr lang="zh-CN" altLang="en-US" sz="2000" dirty="0"/>
              <a:t>允许随着时间的推移平衡风险与效用，这取决于个人的需求和对不同攻击模型可能性的评估。同时提出了针对原始</a:t>
            </a:r>
            <a:r>
              <a:rPr lang="en-US" altLang="zh-CN" sz="2000" dirty="0"/>
              <a:t>RAPPOR</a:t>
            </a:r>
            <a:r>
              <a:rPr lang="zh-CN" altLang="en-US" sz="2000" dirty="0"/>
              <a:t>的改进。</a:t>
            </a:r>
            <a:endParaRPr lang="zh-CN" altLang="en-US" sz="2400" dirty="0"/>
          </a:p>
        </p:txBody>
      </p:sp>
      <p:sp>
        <p:nvSpPr>
          <p:cNvPr id="2" name="文本框 1">
            <a:extLst>
              <a:ext uri="{FF2B5EF4-FFF2-40B4-BE49-F238E27FC236}">
                <a16:creationId xmlns:a16="http://schemas.microsoft.com/office/drawing/2014/main" id="{E0C35417-194F-FF56-E24F-913AD143D3ED}"/>
              </a:ext>
            </a:extLst>
          </p:cNvPr>
          <p:cNvSpPr txBox="1"/>
          <p:nvPr/>
        </p:nvSpPr>
        <p:spPr>
          <a:xfrm>
            <a:off x="590624" y="4238713"/>
            <a:ext cx="10826495" cy="2242409"/>
          </a:xfrm>
          <a:prstGeom prst="rect">
            <a:avLst/>
          </a:prstGeom>
          <a:noFill/>
        </p:spPr>
        <p:txBody>
          <a:bodyPr wrap="square" rtlCol="0">
            <a:spAutoFit/>
          </a:bodyPr>
          <a:lstStyle/>
          <a:p>
            <a:pPr>
              <a:lnSpc>
                <a:spcPct val="150000"/>
              </a:lnSpc>
            </a:pPr>
            <a:r>
              <a:rPr lang="zh-CN" altLang="en-US" sz="2400" b="1" dirty="0"/>
              <a:t>展望：</a:t>
            </a:r>
            <a:endParaRPr lang="en-US" altLang="zh-CN" sz="2400" b="1" dirty="0"/>
          </a:p>
          <a:p>
            <a:pPr>
              <a:lnSpc>
                <a:spcPct val="150000"/>
              </a:lnSpc>
            </a:pPr>
            <a:r>
              <a:rPr lang="en-US" altLang="zh-CN" sz="2400" b="1" dirty="0"/>
              <a:t>1.</a:t>
            </a:r>
            <a:r>
              <a:rPr lang="zh-CN" altLang="en-US" sz="2400" b="1" dirty="0"/>
              <a:t>更加仔细选择哈希函数或布隆过滤器的参数</a:t>
            </a:r>
            <a:endParaRPr lang="en-US" altLang="zh-CN" sz="2400" b="1" dirty="0"/>
          </a:p>
          <a:p>
            <a:pPr>
              <a:lnSpc>
                <a:spcPct val="150000"/>
              </a:lnSpc>
            </a:pPr>
            <a:r>
              <a:rPr lang="en-US" altLang="zh-CN" sz="2400" b="1" dirty="0"/>
              <a:t>2.</a:t>
            </a:r>
            <a:r>
              <a:rPr lang="zh-CN" altLang="en-US" sz="2400" b="1" dirty="0"/>
              <a:t>主要局限性是解码成本，其中主要瓶颈是联合估计的成本</a:t>
            </a:r>
            <a:endParaRPr lang="en-US" altLang="zh-CN" sz="2400" b="1" dirty="0"/>
          </a:p>
          <a:p>
            <a:pPr>
              <a:lnSpc>
                <a:spcPct val="150000"/>
              </a:lnSpc>
            </a:pPr>
            <a:r>
              <a:rPr lang="en-US" altLang="zh-CN" sz="2400" b="1" dirty="0"/>
              <a:t>2.</a:t>
            </a:r>
            <a:r>
              <a:rPr lang="zh-CN" altLang="en-US" sz="2400" b="1" dirty="0"/>
              <a:t>多客户端的联合数据分布收集和分析</a:t>
            </a:r>
            <a:endParaRPr lang="en-US" altLang="zh-CN" sz="2400" b="1" dirty="0"/>
          </a:p>
        </p:txBody>
      </p:sp>
      <p:sp>
        <p:nvSpPr>
          <p:cNvPr id="3" name="标题 1">
            <a:extLst>
              <a:ext uri="{FF2B5EF4-FFF2-40B4-BE49-F238E27FC236}">
                <a16:creationId xmlns:a16="http://schemas.microsoft.com/office/drawing/2014/main" id="{A0C0F18C-797D-996A-DF3E-0236FE80866A}"/>
              </a:ext>
            </a:extLst>
          </p:cNvPr>
          <p:cNvSpPr txBox="1">
            <a:spLocks/>
          </p:cNvSpPr>
          <p:nvPr/>
        </p:nvSpPr>
        <p:spPr>
          <a:xfrm>
            <a:off x="669925" y="0"/>
            <a:ext cx="10850563" cy="1028700"/>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五、总结展望</a:t>
            </a:r>
            <a:endParaRPr lang="zh-CN" altLang="en-US" sz="3600" dirty="0"/>
          </a:p>
        </p:txBody>
      </p:sp>
    </p:spTree>
    <p:extLst>
      <p:ext uri="{BB962C8B-B14F-4D97-AF65-F5344CB8AC3E}">
        <p14:creationId xmlns:p14="http://schemas.microsoft.com/office/powerpoint/2010/main" val="36626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FDC56-2C4B-AC47-B394-3062D0A0F0C2}"/>
              </a:ext>
            </a:extLst>
          </p:cNvPr>
          <p:cNvSpPr>
            <a:spLocks noGrp="1"/>
          </p:cNvSpPr>
          <p:nvPr>
            <p:ph type="title"/>
          </p:nvPr>
        </p:nvSpPr>
        <p:spPr/>
        <p:txBody>
          <a:bodyPr>
            <a:normAutofit/>
          </a:bodyPr>
          <a:lstStyle/>
          <a:p>
            <a:r>
              <a:rPr lang="zh-CN" altLang="en-US" sz="3600" dirty="0"/>
              <a:t>一、背景介绍</a:t>
            </a:r>
          </a:p>
        </p:txBody>
      </p:sp>
      <p:sp>
        <p:nvSpPr>
          <p:cNvPr id="3" name="灯片编号占位符 2">
            <a:extLst>
              <a:ext uri="{FF2B5EF4-FFF2-40B4-BE49-F238E27FC236}">
                <a16:creationId xmlns:a16="http://schemas.microsoft.com/office/drawing/2014/main" id="{AADEF778-3B7A-3421-27FC-202480AB3600}"/>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sp>
        <p:nvSpPr>
          <p:cNvPr id="5" name="文本框 4">
            <a:extLst>
              <a:ext uri="{FF2B5EF4-FFF2-40B4-BE49-F238E27FC236}">
                <a16:creationId xmlns:a16="http://schemas.microsoft.com/office/drawing/2014/main" id="{4F2D0F9B-6C8D-0C99-FB72-00BE2CE6610C}"/>
              </a:ext>
            </a:extLst>
          </p:cNvPr>
          <p:cNvSpPr txBox="1"/>
          <p:nvPr/>
        </p:nvSpPr>
        <p:spPr>
          <a:xfrm>
            <a:off x="669925" y="1338681"/>
            <a:ext cx="2031325" cy="461665"/>
          </a:xfrm>
          <a:prstGeom prst="rect">
            <a:avLst/>
          </a:prstGeom>
          <a:noFill/>
        </p:spPr>
        <p:txBody>
          <a:bodyPr wrap="none" rtlCol="0">
            <a:spAutoFit/>
          </a:bodyPr>
          <a:lstStyle/>
          <a:p>
            <a:r>
              <a:rPr lang="zh-CN" altLang="en-US" sz="2400" b="1" dirty="0"/>
              <a:t>差分隐私分类</a:t>
            </a:r>
          </a:p>
        </p:txBody>
      </p:sp>
      <p:pic>
        <p:nvPicPr>
          <p:cNvPr id="7" name="图片 6">
            <a:extLst>
              <a:ext uri="{FF2B5EF4-FFF2-40B4-BE49-F238E27FC236}">
                <a16:creationId xmlns:a16="http://schemas.microsoft.com/office/drawing/2014/main" id="{4B7016C7-9EC0-9877-F90C-F510816ED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580" y="1283953"/>
            <a:ext cx="5629659" cy="3017386"/>
          </a:xfrm>
          <a:prstGeom prst="rect">
            <a:avLst/>
          </a:prstGeom>
        </p:spPr>
      </p:pic>
      <p:sp>
        <p:nvSpPr>
          <p:cNvPr id="8" name="文本框 7">
            <a:extLst>
              <a:ext uri="{FF2B5EF4-FFF2-40B4-BE49-F238E27FC236}">
                <a16:creationId xmlns:a16="http://schemas.microsoft.com/office/drawing/2014/main" id="{134B3B89-CA9D-4F9D-7C05-F30F6C7A77D2}"/>
              </a:ext>
            </a:extLst>
          </p:cNvPr>
          <p:cNvSpPr txBox="1"/>
          <p:nvPr/>
        </p:nvSpPr>
        <p:spPr>
          <a:xfrm>
            <a:off x="7710352" y="4556592"/>
            <a:ext cx="1800493" cy="369332"/>
          </a:xfrm>
          <a:prstGeom prst="rect">
            <a:avLst/>
          </a:prstGeom>
          <a:noFill/>
        </p:spPr>
        <p:txBody>
          <a:bodyPr wrap="none" rtlCol="0">
            <a:spAutoFit/>
          </a:bodyPr>
          <a:lstStyle/>
          <a:p>
            <a:r>
              <a:rPr lang="zh-CN" altLang="en-US" dirty="0"/>
              <a:t>中心化差分隐私</a:t>
            </a:r>
          </a:p>
        </p:txBody>
      </p:sp>
      <p:sp>
        <p:nvSpPr>
          <p:cNvPr id="9" name="左大括号 8">
            <a:extLst>
              <a:ext uri="{FF2B5EF4-FFF2-40B4-BE49-F238E27FC236}">
                <a16:creationId xmlns:a16="http://schemas.microsoft.com/office/drawing/2014/main" id="{67A71C63-9C32-A842-7AF6-34EE89F67E3D}"/>
              </a:ext>
            </a:extLst>
          </p:cNvPr>
          <p:cNvSpPr/>
          <p:nvPr/>
        </p:nvSpPr>
        <p:spPr>
          <a:xfrm>
            <a:off x="655929" y="2121408"/>
            <a:ext cx="497434" cy="91440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9838E5-191E-B82E-7333-1B8FBCDABDB3}"/>
              </a:ext>
            </a:extLst>
          </p:cNvPr>
          <p:cNvSpPr txBox="1"/>
          <p:nvPr/>
        </p:nvSpPr>
        <p:spPr>
          <a:xfrm>
            <a:off x="1228954" y="1936742"/>
            <a:ext cx="2749471" cy="369332"/>
          </a:xfrm>
          <a:prstGeom prst="rect">
            <a:avLst/>
          </a:prstGeom>
          <a:noFill/>
        </p:spPr>
        <p:txBody>
          <a:bodyPr wrap="none" rtlCol="0">
            <a:spAutoFit/>
          </a:bodyPr>
          <a:lstStyle/>
          <a:p>
            <a:r>
              <a:rPr lang="zh-CN" altLang="en-US" dirty="0"/>
              <a:t>中心化差分隐私（</a:t>
            </a:r>
            <a:r>
              <a:rPr lang="en-US" altLang="zh-CN" dirty="0"/>
              <a:t>CDP</a:t>
            </a:r>
            <a:r>
              <a:rPr lang="zh-CN" altLang="en-US" dirty="0"/>
              <a:t>）</a:t>
            </a:r>
          </a:p>
        </p:txBody>
      </p:sp>
      <p:sp>
        <p:nvSpPr>
          <p:cNvPr id="11" name="文本框 10">
            <a:extLst>
              <a:ext uri="{FF2B5EF4-FFF2-40B4-BE49-F238E27FC236}">
                <a16:creationId xmlns:a16="http://schemas.microsoft.com/office/drawing/2014/main" id="{4878F441-23D1-577F-D05E-D128A862441F}"/>
              </a:ext>
            </a:extLst>
          </p:cNvPr>
          <p:cNvSpPr txBox="1"/>
          <p:nvPr/>
        </p:nvSpPr>
        <p:spPr>
          <a:xfrm>
            <a:off x="1228954" y="2851142"/>
            <a:ext cx="2544286" cy="369332"/>
          </a:xfrm>
          <a:prstGeom prst="rect">
            <a:avLst/>
          </a:prstGeom>
          <a:noFill/>
        </p:spPr>
        <p:txBody>
          <a:bodyPr wrap="none" rtlCol="0">
            <a:spAutoFit/>
          </a:bodyPr>
          <a:lstStyle/>
          <a:p>
            <a:r>
              <a:rPr lang="zh-CN" altLang="en-US" b="1" dirty="0">
                <a:solidFill>
                  <a:srgbClr val="FF0000"/>
                </a:solidFill>
              </a:rPr>
              <a:t>本地差分隐私 （</a:t>
            </a:r>
            <a:r>
              <a:rPr lang="en-US" altLang="zh-CN" b="1" dirty="0">
                <a:solidFill>
                  <a:srgbClr val="FF0000"/>
                </a:solidFill>
              </a:rPr>
              <a:t>LDP</a:t>
            </a:r>
            <a:r>
              <a:rPr lang="zh-CN" altLang="en-US" b="1" dirty="0">
                <a:solidFill>
                  <a:srgbClr val="FF0000"/>
                </a:solidFill>
              </a:rPr>
              <a:t>）</a:t>
            </a:r>
          </a:p>
        </p:txBody>
      </p:sp>
      <p:sp>
        <p:nvSpPr>
          <p:cNvPr id="12" name="文本框 11">
            <a:extLst>
              <a:ext uri="{FF2B5EF4-FFF2-40B4-BE49-F238E27FC236}">
                <a16:creationId xmlns:a16="http://schemas.microsoft.com/office/drawing/2014/main" id="{74AC32DE-EC9D-D23D-7C8C-EC444C89FC66}"/>
              </a:ext>
            </a:extLst>
          </p:cNvPr>
          <p:cNvSpPr txBox="1"/>
          <p:nvPr/>
        </p:nvSpPr>
        <p:spPr>
          <a:xfrm>
            <a:off x="721766" y="3877056"/>
            <a:ext cx="4390985" cy="1754326"/>
          </a:xfrm>
          <a:prstGeom prst="rect">
            <a:avLst/>
          </a:prstGeom>
          <a:noFill/>
        </p:spPr>
        <p:txBody>
          <a:bodyPr wrap="square" rtlCol="0">
            <a:spAutoFit/>
          </a:bodyPr>
          <a:lstStyle/>
          <a:p>
            <a:r>
              <a:rPr lang="zh-CN" altLang="en-US" dirty="0"/>
              <a:t>执行</a:t>
            </a:r>
            <a:r>
              <a:rPr lang="zh-CN" altLang="en-US" dirty="0">
                <a:solidFill>
                  <a:srgbClr val="FF0000"/>
                </a:solidFill>
              </a:rPr>
              <a:t>数据扰动的终端</a:t>
            </a:r>
            <a:r>
              <a:rPr lang="zh-CN" altLang="en-US" dirty="0"/>
              <a:t>不同：</a:t>
            </a:r>
            <a:endParaRPr lang="en-US" altLang="zh-CN" dirty="0"/>
          </a:p>
          <a:p>
            <a:endParaRPr lang="en-US" altLang="zh-CN" dirty="0"/>
          </a:p>
          <a:p>
            <a:r>
              <a:rPr lang="zh-CN" altLang="en-US" dirty="0"/>
              <a:t>中心化差分隐私                      服务器</a:t>
            </a:r>
            <a:endParaRPr lang="en-US" altLang="zh-CN" dirty="0"/>
          </a:p>
          <a:p>
            <a:endParaRPr lang="en-US" altLang="zh-CN" dirty="0"/>
          </a:p>
          <a:p>
            <a:endParaRPr lang="en-US" altLang="zh-CN" dirty="0"/>
          </a:p>
          <a:p>
            <a:r>
              <a:rPr lang="zh-CN" altLang="en-US" dirty="0"/>
              <a:t>本地差分隐私                          用户本地</a:t>
            </a:r>
          </a:p>
        </p:txBody>
      </p:sp>
      <p:sp>
        <p:nvSpPr>
          <p:cNvPr id="13" name="箭头: 左右 12">
            <a:extLst>
              <a:ext uri="{FF2B5EF4-FFF2-40B4-BE49-F238E27FC236}">
                <a16:creationId xmlns:a16="http://schemas.microsoft.com/office/drawing/2014/main" id="{24BC9018-241B-5A28-AD99-6268D1C91F9C}"/>
              </a:ext>
            </a:extLst>
          </p:cNvPr>
          <p:cNvSpPr/>
          <p:nvPr/>
        </p:nvSpPr>
        <p:spPr>
          <a:xfrm>
            <a:off x="2559805" y="4498125"/>
            <a:ext cx="952006" cy="229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右 13">
            <a:extLst>
              <a:ext uri="{FF2B5EF4-FFF2-40B4-BE49-F238E27FC236}">
                <a16:creationId xmlns:a16="http://schemas.microsoft.com/office/drawing/2014/main" id="{18E0020D-383F-25AF-E048-AE1C6DE9AE84}"/>
              </a:ext>
            </a:extLst>
          </p:cNvPr>
          <p:cNvSpPr/>
          <p:nvPr/>
        </p:nvSpPr>
        <p:spPr>
          <a:xfrm>
            <a:off x="2559805" y="5274993"/>
            <a:ext cx="952006" cy="229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9541A0F-1B6F-B86E-71FA-21BEBF826A62}"/>
              </a:ext>
            </a:extLst>
          </p:cNvPr>
          <p:cNvSpPr txBox="1"/>
          <p:nvPr/>
        </p:nvSpPr>
        <p:spPr>
          <a:xfrm>
            <a:off x="5456669" y="4996511"/>
            <a:ext cx="5937495" cy="923330"/>
          </a:xfrm>
          <a:prstGeom prst="rect">
            <a:avLst/>
          </a:prstGeom>
          <a:noFill/>
          <a:ln>
            <a:solidFill>
              <a:schemeClr val="accent2"/>
            </a:solidFill>
          </a:ln>
        </p:spPr>
        <p:txBody>
          <a:bodyPr wrap="square" rtlCol="0">
            <a:spAutoFit/>
          </a:bodyPr>
          <a:lstStyle/>
          <a:p>
            <a:r>
              <a:rPr lang="en-US" altLang="zh-CN" dirty="0"/>
              <a:t>2016</a:t>
            </a:r>
            <a:r>
              <a:rPr lang="zh-CN" altLang="en-US" dirty="0"/>
              <a:t>年，美国社交网站</a:t>
            </a:r>
            <a:r>
              <a:rPr lang="en-US" altLang="zh-CN" dirty="0"/>
              <a:t>LinkedIn</a:t>
            </a:r>
            <a:r>
              <a:rPr lang="zh-CN" altLang="en-US" dirty="0"/>
              <a:t>近</a:t>
            </a:r>
            <a:r>
              <a:rPr lang="en-US" altLang="zh-CN" dirty="0"/>
              <a:t>1.7</a:t>
            </a:r>
            <a:r>
              <a:rPr lang="zh-CN" altLang="en-US" dirty="0"/>
              <a:t>亿个账户被黑客组织在黑市公开销售；雅虎爆发互联网史上最大数据泄露，超</a:t>
            </a:r>
            <a:r>
              <a:rPr lang="en-US" altLang="zh-CN" dirty="0"/>
              <a:t>5</a:t>
            </a:r>
            <a:r>
              <a:rPr lang="zh-CN" altLang="en-US" dirty="0"/>
              <a:t>亿用户账户信息被黑客盗取，等等。</a:t>
            </a:r>
            <a:endParaRPr lang="en-US" altLang="zh-CN" dirty="0"/>
          </a:p>
        </p:txBody>
      </p:sp>
      <p:sp>
        <p:nvSpPr>
          <p:cNvPr id="6" name="文本框 5">
            <a:extLst>
              <a:ext uri="{FF2B5EF4-FFF2-40B4-BE49-F238E27FC236}">
                <a16:creationId xmlns:a16="http://schemas.microsoft.com/office/drawing/2014/main" id="{74F2AFDA-D19C-F22A-0C62-A63D8B05EB3D}"/>
              </a:ext>
            </a:extLst>
          </p:cNvPr>
          <p:cNvSpPr txBox="1"/>
          <p:nvPr/>
        </p:nvSpPr>
        <p:spPr>
          <a:xfrm>
            <a:off x="9385973" y="4510425"/>
            <a:ext cx="492443" cy="461665"/>
          </a:xfrm>
          <a:prstGeom prst="rect">
            <a:avLst/>
          </a:prstGeom>
          <a:noFill/>
        </p:spPr>
        <p:txBody>
          <a:bodyPr wrap="none" rtlCol="0">
            <a:spAutoFit/>
          </a:bodyPr>
          <a:lstStyle/>
          <a:p>
            <a:r>
              <a:rPr lang="zh-CN" altLang="en-US" sz="2400" b="1" dirty="0">
                <a:solidFill>
                  <a:srgbClr val="FF0000"/>
                </a:solidFill>
              </a:rPr>
              <a:t>？</a:t>
            </a:r>
          </a:p>
        </p:txBody>
      </p:sp>
    </p:spTree>
    <p:extLst>
      <p:ext uri="{BB962C8B-B14F-4D97-AF65-F5344CB8AC3E}">
        <p14:creationId xmlns:p14="http://schemas.microsoft.com/office/powerpoint/2010/main" val="66555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p:bldP spid="13" grpId="0" animBg="1"/>
      <p:bldP spid="14" grpId="0" animBg="1"/>
      <p:bldP spid="4"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51" y="-22860"/>
            <a:ext cx="12192000" cy="6858000"/>
          </a:xfrm>
          <a:prstGeom prst="rect">
            <a:avLst/>
          </a:prstGeom>
        </p:spPr>
      </p:pic>
      <p:pic>
        <p:nvPicPr>
          <p:cNvPr id="5" name="Picture 4" descr="http://zsjy.gzhu.edu.cn/images/pic_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t="-1" r="45034" b="-7143"/>
          <a:stretch>
            <a:fillRect/>
          </a:stretch>
        </p:blipFill>
        <p:spPr bwMode="auto">
          <a:xfrm>
            <a:off x="583325" y="114253"/>
            <a:ext cx="3293111" cy="97815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9574137" y="87034"/>
            <a:ext cx="2034540" cy="941666"/>
            <a:chOff x="9937100" y="-21252"/>
            <a:chExt cx="2386163" cy="1113116"/>
          </a:xfrm>
        </p:grpSpPr>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100" y="-21252"/>
              <a:ext cx="1113116" cy="1113116"/>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9077" y="-1296"/>
              <a:ext cx="1484186" cy="1068614"/>
            </a:xfrm>
            <a:prstGeom prst="rect">
              <a:avLst/>
            </a:prstGeom>
          </p:spPr>
        </p:pic>
      </p:grpSp>
      <p:sp>
        <p:nvSpPr>
          <p:cNvPr id="2" name="文本框 1">
            <a:extLst>
              <a:ext uri="{FF2B5EF4-FFF2-40B4-BE49-F238E27FC236}">
                <a16:creationId xmlns:a16="http://schemas.microsoft.com/office/drawing/2014/main" id="{F31B327D-0C30-5007-3726-B8816234CCAD}"/>
              </a:ext>
            </a:extLst>
          </p:cNvPr>
          <p:cNvSpPr txBox="1"/>
          <p:nvPr/>
        </p:nvSpPr>
        <p:spPr>
          <a:xfrm>
            <a:off x="4721264" y="2814970"/>
            <a:ext cx="2749471" cy="707886"/>
          </a:xfrm>
          <a:prstGeom prst="rect">
            <a:avLst/>
          </a:prstGeom>
          <a:noFill/>
        </p:spPr>
        <p:txBody>
          <a:bodyPr wrap="none" rtlCol="0">
            <a:spAutoFit/>
          </a:bodyPr>
          <a:lstStyle/>
          <a:p>
            <a:r>
              <a:rPr lang="zh-CN" altLang="en-US" sz="4000" b="1" dirty="0"/>
              <a:t>感谢大家！</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A9FD8-6176-B802-6B38-D6DED2D02C8A}"/>
              </a:ext>
            </a:extLst>
          </p:cNvPr>
          <p:cNvSpPr>
            <a:spLocks noGrp="1"/>
          </p:cNvSpPr>
          <p:nvPr>
            <p:ph type="title"/>
          </p:nvPr>
        </p:nvSpPr>
        <p:spPr/>
        <p:txBody>
          <a:bodyPr>
            <a:normAutofit/>
          </a:bodyPr>
          <a:lstStyle/>
          <a:p>
            <a:r>
              <a:rPr lang="zh-CN" altLang="en-US" sz="3600" dirty="0"/>
              <a:t>一、背景介绍</a:t>
            </a:r>
          </a:p>
        </p:txBody>
      </p:sp>
      <p:sp>
        <p:nvSpPr>
          <p:cNvPr id="3" name="灯片编号占位符 2">
            <a:extLst>
              <a:ext uri="{FF2B5EF4-FFF2-40B4-BE49-F238E27FC236}">
                <a16:creationId xmlns:a16="http://schemas.microsoft.com/office/drawing/2014/main" id="{E97B5412-EA8C-65DD-E807-F9E9361252D6}"/>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sp>
        <p:nvSpPr>
          <p:cNvPr id="4" name="文本框 3">
            <a:extLst>
              <a:ext uri="{FF2B5EF4-FFF2-40B4-BE49-F238E27FC236}">
                <a16:creationId xmlns:a16="http://schemas.microsoft.com/office/drawing/2014/main" id="{6F1ACD23-FD44-D597-5F18-5052368B199D}"/>
              </a:ext>
            </a:extLst>
          </p:cNvPr>
          <p:cNvSpPr txBox="1"/>
          <p:nvPr/>
        </p:nvSpPr>
        <p:spPr>
          <a:xfrm>
            <a:off x="6095205" y="1250997"/>
            <a:ext cx="5257521" cy="3782446"/>
          </a:xfrm>
          <a:prstGeom prst="rect">
            <a:avLst/>
          </a:prstGeom>
          <a:noFill/>
        </p:spPr>
        <p:txBody>
          <a:bodyPr wrap="square" rtlCol="0">
            <a:spAutoFit/>
          </a:bodyPr>
          <a:lstStyle/>
          <a:p>
            <a:pPr>
              <a:lnSpc>
                <a:spcPct val="150000"/>
              </a:lnSpc>
            </a:pPr>
            <a:r>
              <a:rPr lang="zh-CN" altLang="en-US" b="1" dirty="0"/>
              <a:t>可信与不可信第三方</a:t>
            </a:r>
            <a:endParaRPr lang="en-US" altLang="zh-CN" b="1" dirty="0"/>
          </a:p>
          <a:p>
            <a:pPr>
              <a:lnSpc>
                <a:spcPct val="150000"/>
              </a:lnSpc>
            </a:pPr>
            <a:r>
              <a:rPr lang="en-US" altLang="zh-CN" dirty="0"/>
              <a:t>LDP</a:t>
            </a:r>
            <a:r>
              <a:rPr lang="zh-CN" altLang="en-US" dirty="0"/>
              <a:t>将数据扰动的功能从数据收集者处转移到了每个用户处，无需可信第三方。</a:t>
            </a:r>
            <a:endParaRPr lang="en-US" altLang="zh-CN" dirty="0"/>
          </a:p>
          <a:p>
            <a:pPr>
              <a:lnSpc>
                <a:spcPct val="150000"/>
              </a:lnSpc>
            </a:pPr>
            <a:endParaRPr lang="en-US" altLang="zh-CN" dirty="0"/>
          </a:p>
          <a:p>
            <a:pPr>
              <a:lnSpc>
                <a:spcPct val="150000"/>
              </a:lnSpc>
            </a:pPr>
            <a:r>
              <a:rPr lang="zh-CN" altLang="en-US" b="1" dirty="0">
                <a:highlight>
                  <a:srgbClr val="FFFF00"/>
                </a:highlight>
              </a:rPr>
              <a:t>噪声机制不同</a:t>
            </a:r>
            <a:endParaRPr lang="en-US" altLang="zh-CN" b="1" dirty="0">
              <a:highlight>
                <a:srgbClr val="FFFF00"/>
              </a:highlight>
            </a:endParaRPr>
          </a:p>
          <a:p>
            <a:pPr>
              <a:lnSpc>
                <a:spcPct val="150000"/>
              </a:lnSpc>
            </a:pPr>
            <a:r>
              <a:rPr lang="en-US" altLang="zh-CN" dirty="0"/>
              <a:t>CDP</a:t>
            </a:r>
            <a:r>
              <a:rPr lang="zh-CN" altLang="en-US" dirty="0"/>
              <a:t>中常用</a:t>
            </a:r>
            <a:r>
              <a:rPr lang="zh-CN" altLang="en-US" dirty="0">
                <a:solidFill>
                  <a:schemeClr val="accent2"/>
                </a:solidFill>
              </a:rPr>
              <a:t>拉普拉斯机制</a:t>
            </a:r>
            <a:r>
              <a:rPr lang="zh-CN" altLang="en-US" dirty="0"/>
              <a:t>和</a:t>
            </a:r>
            <a:r>
              <a:rPr lang="zh-CN" altLang="en-US" dirty="0">
                <a:solidFill>
                  <a:schemeClr val="accent2"/>
                </a:solidFill>
              </a:rPr>
              <a:t>指数机制</a:t>
            </a:r>
            <a:r>
              <a:rPr lang="zh-CN" altLang="en-US" dirty="0"/>
              <a:t>添加噪声，均与查询函数的</a:t>
            </a:r>
            <a:r>
              <a:rPr lang="zh-CN" altLang="en-US" dirty="0">
                <a:solidFill>
                  <a:schemeClr val="accent2"/>
                </a:solidFill>
              </a:rPr>
              <a:t>全局敏感性</a:t>
            </a:r>
            <a:r>
              <a:rPr lang="zh-CN" altLang="en-US" dirty="0"/>
              <a:t>有关；</a:t>
            </a:r>
            <a:endParaRPr lang="en-US" altLang="zh-CN" dirty="0"/>
          </a:p>
          <a:p>
            <a:pPr>
              <a:lnSpc>
                <a:spcPct val="150000"/>
              </a:lnSpc>
            </a:pPr>
            <a:r>
              <a:rPr lang="en-US" altLang="zh-CN" dirty="0"/>
              <a:t>LDP</a:t>
            </a:r>
            <a:r>
              <a:rPr lang="zh-CN" altLang="en-US" dirty="0"/>
              <a:t>中不存在全局敏感性概念，主要采用</a:t>
            </a:r>
            <a:r>
              <a:rPr lang="zh-CN" altLang="en-US" dirty="0">
                <a:solidFill>
                  <a:schemeClr val="accent2"/>
                </a:solidFill>
              </a:rPr>
              <a:t>随机响应技术</a:t>
            </a:r>
            <a:r>
              <a:rPr lang="zh-CN" altLang="en-US" dirty="0"/>
              <a:t>确保隐私保障。</a:t>
            </a:r>
            <a:endParaRPr lang="en-US" altLang="zh-CN" dirty="0"/>
          </a:p>
        </p:txBody>
      </p:sp>
      <p:sp>
        <p:nvSpPr>
          <p:cNvPr id="14" name="文本框 13">
            <a:extLst>
              <a:ext uri="{FF2B5EF4-FFF2-40B4-BE49-F238E27FC236}">
                <a16:creationId xmlns:a16="http://schemas.microsoft.com/office/drawing/2014/main" id="{F347C2D1-1D8D-9BB3-B3BE-C3A9F813D9EA}"/>
              </a:ext>
            </a:extLst>
          </p:cNvPr>
          <p:cNvSpPr txBox="1"/>
          <p:nvPr/>
        </p:nvSpPr>
        <p:spPr>
          <a:xfrm>
            <a:off x="1099683" y="5227158"/>
            <a:ext cx="3480440" cy="369332"/>
          </a:xfrm>
          <a:prstGeom prst="rect">
            <a:avLst/>
          </a:prstGeom>
          <a:noFill/>
        </p:spPr>
        <p:txBody>
          <a:bodyPr wrap="none" rtlCol="0">
            <a:spAutoFit/>
          </a:bodyPr>
          <a:lstStyle/>
          <a:p>
            <a:r>
              <a:rPr lang="zh-CN" altLang="en-US" dirty="0"/>
              <a:t>本地化差分隐私数据处理框架图</a:t>
            </a:r>
          </a:p>
        </p:txBody>
      </p:sp>
      <p:pic>
        <p:nvPicPr>
          <p:cNvPr id="16" name="图片 15">
            <a:extLst>
              <a:ext uri="{FF2B5EF4-FFF2-40B4-BE49-F238E27FC236}">
                <a16:creationId xmlns:a16="http://schemas.microsoft.com/office/drawing/2014/main" id="{B2323210-3675-22D8-82A8-B04C5BF6C4A6}"/>
              </a:ext>
            </a:extLst>
          </p:cNvPr>
          <p:cNvPicPr>
            <a:picLocks noChangeAspect="1"/>
          </p:cNvPicPr>
          <p:nvPr/>
        </p:nvPicPr>
        <p:blipFill>
          <a:blip r:embed="rId2"/>
          <a:stretch>
            <a:fillRect/>
          </a:stretch>
        </p:blipFill>
        <p:spPr>
          <a:xfrm>
            <a:off x="741942" y="1085823"/>
            <a:ext cx="4440622" cy="3817029"/>
          </a:xfrm>
          <a:prstGeom prst="rect">
            <a:avLst/>
          </a:prstGeom>
        </p:spPr>
      </p:pic>
      <p:sp>
        <p:nvSpPr>
          <p:cNvPr id="13" name="矩形 12">
            <a:extLst>
              <a:ext uri="{FF2B5EF4-FFF2-40B4-BE49-F238E27FC236}">
                <a16:creationId xmlns:a16="http://schemas.microsoft.com/office/drawing/2014/main" id="{39731FDC-46CE-F9CA-9E1D-D4CA8DEEE0F5}"/>
              </a:ext>
            </a:extLst>
          </p:cNvPr>
          <p:cNvSpPr/>
          <p:nvPr/>
        </p:nvSpPr>
        <p:spPr>
          <a:xfrm>
            <a:off x="637727" y="1197626"/>
            <a:ext cx="4719883" cy="1796712"/>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5BB34A-32F6-BE77-AB87-8E5272A479A9}"/>
              </a:ext>
            </a:extLst>
          </p:cNvPr>
          <p:cNvSpPr txBox="1"/>
          <p:nvPr/>
        </p:nvSpPr>
        <p:spPr>
          <a:xfrm>
            <a:off x="5357610" y="5227158"/>
            <a:ext cx="6162877" cy="873957"/>
          </a:xfrm>
          <a:prstGeom prst="rect">
            <a:avLst/>
          </a:prstGeom>
          <a:noFill/>
          <a:ln w="12700">
            <a:solidFill>
              <a:schemeClr val="tx1"/>
            </a:solidFill>
          </a:ln>
        </p:spPr>
        <p:txBody>
          <a:bodyPr wrap="square" rtlCol="0">
            <a:spAutoFit/>
          </a:bodyPr>
          <a:lstStyle/>
          <a:p>
            <a:pPr>
              <a:lnSpc>
                <a:spcPct val="150000"/>
              </a:lnSpc>
            </a:pPr>
            <a:r>
              <a:rPr lang="en-US" altLang="zh-CN" dirty="0">
                <a:solidFill>
                  <a:srgbClr val="FF0000"/>
                </a:solidFill>
              </a:rPr>
              <a:t>LDP</a:t>
            </a:r>
            <a:r>
              <a:rPr lang="zh-CN" altLang="en-US" dirty="0">
                <a:solidFill>
                  <a:srgbClr val="FF0000"/>
                </a:solidFill>
              </a:rPr>
              <a:t>在继承中心化差分隐私技术定量化定义隐私攻击的基础上，细化了对个人敏感信息的保护。</a:t>
            </a:r>
          </a:p>
        </p:txBody>
      </p:sp>
    </p:spTree>
    <p:extLst>
      <p:ext uri="{BB962C8B-B14F-4D97-AF65-F5344CB8AC3E}">
        <p14:creationId xmlns:p14="http://schemas.microsoft.com/office/powerpoint/2010/main" val="4833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148C52-8F57-7E3C-273F-20DBECE65245}"/>
              </a:ext>
            </a:extLst>
          </p:cNvPr>
          <p:cNvPicPr>
            <a:picLocks noChangeAspect="1"/>
          </p:cNvPicPr>
          <p:nvPr/>
        </p:nvPicPr>
        <p:blipFill>
          <a:blip r:embed="rId2"/>
          <a:stretch>
            <a:fillRect/>
          </a:stretch>
        </p:blipFill>
        <p:spPr>
          <a:xfrm>
            <a:off x="7317129" y="1317710"/>
            <a:ext cx="4203358" cy="2364389"/>
          </a:xfrm>
          <a:prstGeom prst="rect">
            <a:avLst/>
          </a:prstGeom>
        </p:spPr>
      </p:pic>
      <p:sp>
        <p:nvSpPr>
          <p:cNvPr id="2" name="标题 1">
            <a:extLst>
              <a:ext uri="{FF2B5EF4-FFF2-40B4-BE49-F238E27FC236}">
                <a16:creationId xmlns:a16="http://schemas.microsoft.com/office/drawing/2014/main" id="{0D9A6CF7-980F-BEC4-453D-54C28E73B93A}"/>
              </a:ext>
            </a:extLst>
          </p:cNvPr>
          <p:cNvSpPr>
            <a:spLocks noGrp="1"/>
          </p:cNvSpPr>
          <p:nvPr>
            <p:ph type="title"/>
          </p:nvPr>
        </p:nvSpPr>
        <p:spPr>
          <a:xfrm>
            <a:off x="669925" y="263346"/>
            <a:ext cx="10850563" cy="765353"/>
          </a:xfrm>
        </p:spPr>
        <p:txBody>
          <a:bodyPr>
            <a:normAutofit/>
          </a:bodyPr>
          <a:lstStyle/>
          <a:p>
            <a:r>
              <a:rPr lang="zh-CN" altLang="en-US" sz="3600" dirty="0"/>
              <a:t>一、背景介绍</a:t>
            </a:r>
          </a:p>
        </p:txBody>
      </p:sp>
      <p:sp>
        <p:nvSpPr>
          <p:cNvPr id="3" name="灯片编号占位符 2">
            <a:extLst>
              <a:ext uri="{FF2B5EF4-FFF2-40B4-BE49-F238E27FC236}">
                <a16:creationId xmlns:a16="http://schemas.microsoft.com/office/drawing/2014/main" id="{A1466AAF-BB20-A66B-A533-EBE45F5F58E8}"/>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4" name="文本框 3">
            <a:extLst>
              <a:ext uri="{FF2B5EF4-FFF2-40B4-BE49-F238E27FC236}">
                <a16:creationId xmlns:a16="http://schemas.microsoft.com/office/drawing/2014/main" id="{70414B39-067F-66C5-77F6-BE1A18CF8C4B}"/>
              </a:ext>
            </a:extLst>
          </p:cNvPr>
          <p:cNvSpPr txBox="1"/>
          <p:nvPr/>
        </p:nvSpPr>
        <p:spPr>
          <a:xfrm>
            <a:off x="669925" y="1317710"/>
            <a:ext cx="5096268" cy="458459"/>
          </a:xfrm>
          <a:prstGeom prst="rect">
            <a:avLst/>
          </a:prstGeom>
          <a:noFill/>
        </p:spPr>
        <p:txBody>
          <a:bodyPr wrap="none" rtlCol="0">
            <a:spAutoFit/>
          </a:bodyPr>
          <a:lstStyle/>
          <a:p>
            <a:pPr algn="ctr">
              <a:lnSpc>
                <a:spcPct val="150000"/>
              </a:lnSpc>
            </a:pPr>
            <a:r>
              <a:rPr lang="en-US" altLang="zh-CN" b="1" dirty="0"/>
              <a:t>RAPPOR</a:t>
            </a:r>
            <a:r>
              <a:rPr lang="zh-CN" altLang="en-US" b="1" dirty="0"/>
              <a:t>算法研究的基础：本地化差分隐私</a:t>
            </a:r>
            <a:r>
              <a:rPr lang="en-US" altLang="zh-CN" b="1" dirty="0"/>
              <a:t>LDP</a:t>
            </a:r>
            <a:endParaRPr lang="zh-CN" altLang="en-US" b="1" dirty="0"/>
          </a:p>
        </p:txBody>
      </p:sp>
      <p:sp>
        <p:nvSpPr>
          <p:cNvPr id="6" name="文本框 5">
            <a:extLst>
              <a:ext uri="{FF2B5EF4-FFF2-40B4-BE49-F238E27FC236}">
                <a16:creationId xmlns:a16="http://schemas.microsoft.com/office/drawing/2014/main" id="{C45DE60A-9BD9-350C-7F6F-767F996B8DD1}"/>
              </a:ext>
            </a:extLst>
          </p:cNvPr>
          <p:cNvSpPr txBox="1"/>
          <p:nvPr/>
        </p:nvSpPr>
        <p:spPr>
          <a:xfrm>
            <a:off x="669925" y="4781887"/>
            <a:ext cx="10708894" cy="873957"/>
          </a:xfrm>
          <a:prstGeom prst="rect">
            <a:avLst/>
          </a:prstGeom>
          <a:noFill/>
        </p:spPr>
        <p:txBody>
          <a:bodyPr wrap="square" rtlCol="0">
            <a:spAutoFit/>
          </a:bodyPr>
          <a:lstStyle/>
          <a:p>
            <a:pPr>
              <a:lnSpc>
                <a:spcPct val="150000"/>
              </a:lnSpc>
            </a:pPr>
            <a:r>
              <a:rPr lang="zh-CN" altLang="en-US" b="1" dirty="0"/>
              <a:t>谷歌将</a:t>
            </a:r>
            <a:r>
              <a:rPr lang="en-US" altLang="zh-CN" b="1" dirty="0"/>
              <a:t>RAPPOR</a:t>
            </a:r>
            <a:r>
              <a:rPr lang="zh-CN" altLang="en-US" b="1" dirty="0"/>
              <a:t>方法应用于隐私保护。用以权衡效用与隐私之间的关系。</a:t>
            </a:r>
            <a:endParaRPr lang="en-US" altLang="zh-CN" b="1" dirty="0"/>
          </a:p>
          <a:p>
            <a:pPr>
              <a:lnSpc>
                <a:spcPct val="150000"/>
              </a:lnSpc>
            </a:pPr>
            <a:r>
              <a:rPr lang="zh-CN" altLang="en-US" b="1" dirty="0"/>
              <a:t>目标：保护调查参与者的隐私同时仍在收集准确的统计数据</a:t>
            </a:r>
          </a:p>
        </p:txBody>
      </p:sp>
      <p:sp>
        <p:nvSpPr>
          <p:cNvPr id="8" name="文本框 7">
            <a:extLst>
              <a:ext uri="{FF2B5EF4-FFF2-40B4-BE49-F238E27FC236}">
                <a16:creationId xmlns:a16="http://schemas.microsoft.com/office/drawing/2014/main" id="{238A31C5-E9AC-DAB4-EA81-48C9674BD3EC}"/>
              </a:ext>
            </a:extLst>
          </p:cNvPr>
          <p:cNvSpPr txBox="1"/>
          <p:nvPr/>
        </p:nvSpPr>
        <p:spPr>
          <a:xfrm>
            <a:off x="669925" y="2014428"/>
            <a:ext cx="5478148" cy="2120452"/>
          </a:xfrm>
          <a:prstGeom prst="rect">
            <a:avLst/>
          </a:prstGeom>
          <a:noFill/>
        </p:spPr>
        <p:txBody>
          <a:bodyPr wrap="square" rtlCol="0">
            <a:spAutoFit/>
          </a:bodyPr>
          <a:lstStyle/>
          <a:p>
            <a:pPr>
              <a:lnSpc>
                <a:spcPct val="150000"/>
              </a:lnSpc>
            </a:pPr>
            <a:r>
              <a:rPr lang="zh-CN" altLang="en-US" b="1" dirty="0"/>
              <a:t>服务器需要保护用户隐私所要面临的</a:t>
            </a:r>
            <a:r>
              <a:rPr lang="zh-CN" altLang="en-US" b="1" dirty="0">
                <a:solidFill>
                  <a:schemeClr val="accent2"/>
                </a:solidFill>
              </a:rPr>
              <a:t>窘境</a:t>
            </a:r>
            <a:r>
              <a:rPr lang="zh-CN" altLang="en-US" b="1" dirty="0"/>
              <a:t>：</a:t>
            </a:r>
            <a:endParaRPr lang="en-US" altLang="zh-CN" b="1" dirty="0"/>
          </a:p>
          <a:p>
            <a:pPr>
              <a:lnSpc>
                <a:spcPct val="150000"/>
              </a:lnSpc>
            </a:pPr>
            <a:r>
              <a:rPr lang="zh-CN" altLang="en-US" dirty="0"/>
              <a:t>一方面，直接收集各个用户的客户端信息会侵犯用户的隐私；</a:t>
            </a:r>
            <a:endParaRPr lang="en-US" altLang="zh-CN" dirty="0"/>
          </a:p>
          <a:p>
            <a:pPr>
              <a:lnSpc>
                <a:spcPct val="150000"/>
              </a:lnSpc>
            </a:pPr>
            <a:r>
              <a:rPr lang="zh-CN" altLang="en-US" dirty="0"/>
              <a:t>另一方面，如果不收集信息就无法对服务结果进行分析以提供给用户更好地使用体验以及隐私保障。</a:t>
            </a:r>
          </a:p>
        </p:txBody>
      </p:sp>
    </p:spTree>
    <p:extLst>
      <p:ext uri="{BB962C8B-B14F-4D97-AF65-F5344CB8AC3E}">
        <p14:creationId xmlns:p14="http://schemas.microsoft.com/office/powerpoint/2010/main" val="334476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200">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p:cNvGrpSpPr/>
          <p:nvPr/>
        </p:nvGrpSpPr>
        <p:grpSpPr>
          <a:xfrm>
            <a:off x="3878944" y="2385643"/>
            <a:ext cx="6456651" cy="543956"/>
            <a:chOff x="4267200" y="1600201"/>
            <a:chExt cx="6963691" cy="739140"/>
          </a:xfrm>
        </p:grpSpPr>
        <p:sp>
          <p:nvSpPr>
            <p:cNvPr id="80" name="TextBox 4"/>
            <p:cNvSpPr txBox="1"/>
            <p:nvPr/>
          </p:nvSpPr>
          <p:spPr>
            <a:xfrm>
              <a:off x="5371429" y="1665097"/>
              <a:ext cx="5859462" cy="643091"/>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背景介绍</a:t>
              </a:r>
              <a:endParaRPr lang="zh-CN" altLang="en-MY" sz="2800" dirty="0">
                <a:latin typeface="+mn-ea"/>
                <a:cs typeface="+mn-ea"/>
                <a:sym typeface="+mn-lt"/>
              </a:endParaRPr>
            </a:p>
          </p:txBody>
        </p:sp>
        <p:grpSp>
          <p:nvGrpSpPr>
            <p:cNvPr id="81" name="Group 5"/>
            <p:cNvGrpSpPr/>
            <p:nvPr/>
          </p:nvGrpSpPr>
          <p:grpSpPr>
            <a:xfrm>
              <a:off x="4267200" y="1600200"/>
              <a:ext cx="864870" cy="739140"/>
              <a:chOff x="4267199" y="1268631"/>
              <a:chExt cx="1373976" cy="1174236"/>
            </a:xfrm>
          </p:grpSpPr>
          <p:sp>
            <p:nvSpPr>
              <p:cNvPr id="82"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p:cNvGrpSpPr/>
          <p:nvPr/>
        </p:nvGrpSpPr>
        <p:grpSpPr>
          <a:xfrm>
            <a:off x="3878941" y="3178684"/>
            <a:ext cx="7509576" cy="566881"/>
            <a:chOff x="4267200" y="1600200"/>
            <a:chExt cx="8099310" cy="770291"/>
          </a:xfrm>
        </p:grpSpPr>
        <p:sp>
          <p:nvSpPr>
            <p:cNvPr id="85" name="TextBox 4"/>
            <p:cNvSpPr txBox="1"/>
            <p:nvPr/>
          </p:nvSpPr>
          <p:spPr>
            <a:xfrm>
              <a:off x="5331996" y="1713198"/>
              <a:ext cx="7034514" cy="657293"/>
            </a:xfrm>
            <a:prstGeom prst="rect">
              <a:avLst/>
            </a:prstGeom>
            <a:noFill/>
          </p:spPr>
          <p:txBody>
            <a:bodyPr wrap="square" lIns="0" tIns="0" rIns="0" bIns="0" rtlCol="0">
              <a:spAutoFit/>
            </a:bodyPr>
            <a:lstStyle/>
            <a:p>
              <a:pPr>
                <a:lnSpc>
                  <a:spcPct val="120000"/>
                </a:lnSpc>
              </a:pPr>
              <a:endParaRPr lang="en-US" altLang="zh-CN" sz="2800" dirty="0">
                <a:effectLst/>
              </a:endParaRPr>
            </a:p>
          </p:txBody>
        </p:sp>
        <p:grpSp>
          <p:nvGrpSpPr>
            <p:cNvPr id="86" name="Group 5"/>
            <p:cNvGrpSpPr/>
            <p:nvPr/>
          </p:nvGrpSpPr>
          <p:grpSpPr>
            <a:xfrm>
              <a:off x="4267200" y="1600200"/>
              <a:ext cx="864870" cy="739140"/>
              <a:chOff x="4267199" y="1268631"/>
              <a:chExt cx="1373976" cy="1174236"/>
            </a:xfrm>
          </p:grpSpPr>
          <p:sp>
            <p:nvSpPr>
              <p:cNvPr id="87" name="Rectangle 6"/>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p:cNvGrpSpPr/>
          <p:nvPr/>
        </p:nvGrpSpPr>
        <p:grpSpPr>
          <a:xfrm>
            <a:off x="3878948" y="5614986"/>
            <a:ext cx="1023899" cy="543956"/>
            <a:chOff x="4267199" y="1600200"/>
            <a:chExt cx="1104304" cy="739140"/>
          </a:xfrm>
        </p:grpSpPr>
        <p:sp>
          <p:nvSpPr>
            <p:cNvPr id="95" name="TextBox 4"/>
            <p:cNvSpPr txBox="1"/>
            <p:nvPr/>
          </p:nvSpPr>
          <p:spPr>
            <a:xfrm>
              <a:off x="5371433" y="1665097"/>
              <a:ext cx="70" cy="643092"/>
            </a:xfrm>
            <a:prstGeom prst="rect">
              <a:avLst/>
            </a:prstGeom>
            <a:noFill/>
          </p:spPr>
          <p:txBody>
            <a:bodyPr wrap="none" lIns="0" tIns="0" rIns="0" bIns="0" rtlCol="0">
              <a:spAutoFit/>
            </a:bodyPr>
            <a:lstStyle/>
            <a:p>
              <a:pPr algn="l">
                <a:lnSpc>
                  <a:spcPct val="120000"/>
                </a:lnSpc>
              </a:pPr>
              <a:endParaRPr lang="zh-CN" altLang="en-US" sz="2800" dirty="0">
                <a:solidFill>
                  <a:schemeClr val="accent2"/>
                </a:solidFill>
                <a:latin typeface="+mn-ea"/>
                <a:cs typeface="+mn-ea"/>
                <a:sym typeface="+mn-lt"/>
              </a:endParaRPr>
            </a:p>
          </p:txBody>
        </p:sp>
        <p:grpSp>
          <p:nvGrpSpPr>
            <p:cNvPr id="96" name="Group 5"/>
            <p:cNvGrpSpPr/>
            <p:nvPr/>
          </p:nvGrpSpPr>
          <p:grpSpPr>
            <a:xfrm>
              <a:off x="4267199" y="1600200"/>
              <a:ext cx="858286" cy="739140"/>
              <a:chOff x="4267199" y="1268631"/>
              <a:chExt cx="1363517" cy="1174236"/>
            </a:xfrm>
          </p:grpSpPr>
          <p:sp>
            <p:nvSpPr>
              <p:cNvPr id="97" name="Rectangle 6"/>
              <p:cNvSpPr/>
              <p:nvPr/>
            </p:nvSpPr>
            <p:spPr>
              <a:xfrm>
                <a:off x="4343867" y="1371730"/>
                <a:ext cx="1286849" cy="1071137"/>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05</a:t>
                </a:r>
                <a:endParaRPr lang="en-MY" sz="3200" b="1" dirty="0">
                  <a:cs typeface="+mn-ea"/>
                  <a:sym typeface="+mn-lt"/>
                </a:endParaRPr>
              </a:p>
            </p:txBody>
          </p:sp>
          <p:sp>
            <p:nvSpPr>
              <p:cNvPr id="98" name="Right Triangle 7"/>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5" name="组合 4">
            <a:extLst>
              <a:ext uri="{FF2B5EF4-FFF2-40B4-BE49-F238E27FC236}">
                <a16:creationId xmlns:a16="http://schemas.microsoft.com/office/drawing/2014/main" id="{A8EBFD93-C1C4-4528-BA2A-F68DAE82A026}"/>
              </a:ext>
            </a:extLst>
          </p:cNvPr>
          <p:cNvGrpSpPr/>
          <p:nvPr/>
        </p:nvGrpSpPr>
        <p:grpSpPr>
          <a:xfrm>
            <a:off x="3878941" y="4830946"/>
            <a:ext cx="6994873" cy="543897"/>
            <a:chOff x="3888137" y="4542748"/>
            <a:chExt cx="6994873" cy="543897"/>
          </a:xfrm>
        </p:grpSpPr>
        <p:sp>
          <p:nvSpPr>
            <p:cNvPr id="90" name="TextBox 4"/>
            <p:cNvSpPr txBox="1"/>
            <p:nvPr/>
          </p:nvSpPr>
          <p:spPr>
            <a:xfrm>
              <a:off x="4902772" y="4575172"/>
              <a:ext cx="5980238" cy="473271"/>
            </a:xfrm>
            <a:prstGeom prst="rect">
              <a:avLst/>
            </a:prstGeom>
            <a:noFill/>
          </p:spPr>
          <p:txBody>
            <a:bodyPr wrap="square" lIns="0" tIns="0" rIns="0" bIns="0" rtlCol="0">
              <a:spAutoFit/>
            </a:bodyPr>
            <a:lstStyle/>
            <a:p>
              <a:pPr>
                <a:lnSpc>
                  <a:spcPct val="120000"/>
                </a:lnSpc>
              </a:pPr>
              <a:endParaRPr lang="zh-CN" altLang="en-MY" sz="2800" dirty="0">
                <a:latin typeface="+mn-ea"/>
                <a:cs typeface="+mn-ea"/>
                <a:sym typeface="+mn-lt"/>
              </a:endParaRPr>
            </a:p>
          </p:txBody>
        </p:sp>
        <p:grpSp>
          <p:nvGrpSpPr>
            <p:cNvPr id="4" name="组合 3">
              <a:extLst>
                <a:ext uri="{FF2B5EF4-FFF2-40B4-BE49-F238E27FC236}">
                  <a16:creationId xmlns:a16="http://schemas.microsoft.com/office/drawing/2014/main" id="{703127D6-EE7A-4412-8719-084294C1BF26}"/>
                </a:ext>
              </a:extLst>
            </p:cNvPr>
            <p:cNvGrpSpPr/>
            <p:nvPr/>
          </p:nvGrpSpPr>
          <p:grpSpPr>
            <a:xfrm>
              <a:off x="3888137" y="4542748"/>
              <a:ext cx="786605" cy="543897"/>
              <a:chOff x="3888137" y="4542748"/>
              <a:chExt cx="786605" cy="543897"/>
            </a:xfrm>
          </p:grpSpPr>
          <p:sp>
            <p:nvSpPr>
              <p:cNvPr id="30" name="Rectangle 6">
                <a:extLst>
                  <a:ext uri="{FF2B5EF4-FFF2-40B4-BE49-F238E27FC236}">
                    <a16:creationId xmlns:a16="http://schemas.microsoft.com/office/drawing/2014/main" id="{80F611C7-936D-488C-A189-3B354D2BA3E9}"/>
                  </a:ext>
                </a:extLst>
              </p:cNvPr>
              <p:cNvSpPr/>
              <p:nvPr/>
            </p:nvSpPr>
            <p:spPr>
              <a:xfrm>
                <a:off x="3917592" y="4578204"/>
                <a:ext cx="757150" cy="508441"/>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04</a:t>
                </a:r>
                <a:endParaRPr lang="en-MY" sz="3200" b="1" dirty="0">
                  <a:cs typeface="+mn-ea"/>
                  <a:sym typeface="+mn-lt"/>
                </a:endParaRPr>
              </a:p>
            </p:txBody>
          </p:sp>
          <p:sp>
            <p:nvSpPr>
              <p:cNvPr id="31" name="Right Triangle 7">
                <a:extLst>
                  <a:ext uri="{FF2B5EF4-FFF2-40B4-BE49-F238E27FC236}">
                    <a16:creationId xmlns:a16="http://schemas.microsoft.com/office/drawing/2014/main" id="{E4CD9068-37DB-49ED-A0A2-556B7161FDE4}"/>
                  </a:ext>
                </a:extLst>
              </p:cNvPr>
              <p:cNvSpPr/>
              <p:nvPr/>
            </p:nvSpPr>
            <p:spPr>
              <a:xfrm rot="5400000">
                <a:off x="3915580" y="4515305"/>
                <a:ext cx="211190" cy="26607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dirty="0">
                  <a:cs typeface="+mn-ea"/>
                  <a:sym typeface="+mn-lt"/>
                </a:endParaRPr>
              </a:p>
            </p:txBody>
          </p:sp>
        </p:grpSp>
      </p:grpSp>
      <p:sp>
        <p:nvSpPr>
          <p:cNvPr id="6" name="TextBox 4">
            <a:extLst>
              <a:ext uri="{FF2B5EF4-FFF2-40B4-BE49-F238E27FC236}">
                <a16:creationId xmlns:a16="http://schemas.microsoft.com/office/drawing/2014/main" id="{8C6876C6-249B-F699-C0A7-62D99C6D0123}"/>
              </a:ext>
            </a:extLst>
          </p:cNvPr>
          <p:cNvSpPr txBox="1"/>
          <p:nvPr/>
        </p:nvSpPr>
        <p:spPr>
          <a:xfrm>
            <a:off x="4866206" y="3206635"/>
            <a:ext cx="5432823" cy="473271"/>
          </a:xfrm>
          <a:prstGeom prst="rect">
            <a:avLst/>
          </a:prstGeom>
          <a:noFill/>
        </p:spPr>
        <p:txBody>
          <a:bodyPr wrap="square" lIns="0" tIns="0" rIns="0" bIns="0" rtlCol="0">
            <a:spAutoFit/>
          </a:bodyPr>
          <a:lstStyle/>
          <a:p>
            <a:pPr>
              <a:lnSpc>
                <a:spcPct val="120000"/>
              </a:lnSpc>
            </a:pPr>
            <a:r>
              <a:rPr lang="en-US" altLang="zh-CN" sz="2800" dirty="0">
                <a:solidFill>
                  <a:srgbClr val="FF0000"/>
                </a:solidFill>
                <a:latin typeface="+mn-ea"/>
                <a:cs typeface="+mn-ea"/>
                <a:sym typeface="+mn-lt"/>
              </a:rPr>
              <a:t>RAPPOR</a:t>
            </a:r>
            <a:r>
              <a:rPr lang="zh-CN" altLang="en-US" sz="2800" dirty="0">
                <a:solidFill>
                  <a:srgbClr val="FF0000"/>
                </a:solidFill>
                <a:latin typeface="+mn-ea"/>
                <a:cs typeface="+mn-ea"/>
                <a:sym typeface="+mn-lt"/>
              </a:rPr>
              <a:t>算法介绍</a:t>
            </a:r>
            <a:endParaRPr lang="zh-CN" altLang="en-MY" sz="2800" dirty="0">
              <a:solidFill>
                <a:srgbClr val="FF0000"/>
              </a:solidFill>
              <a:latin typeface="+mn-ea"/>
              <a:cs typeface="+mn-ea"/>
              <a:sym typeface="+mn-lt"/>
            </a:endParaRPr>
          </a:p>
        </p:txBody>
      </p:sp>
      <p:sp>
        <p:nvSpPr>
          <p:cNvPr id="7" name="TextBox 4">
            <a:extLst>
              <a:ext uri="{FF2B5EF4-FFF2-40B4-BE49-F238E27FC236}">
                <a16:creationId xmlns:a16="http://schemas.microsoft.com/office/drawing/2014/main" id="{11D7DBA0-C7E5-7268-85DE-3F3F5EE32260}"/>
              </a:ext>
            </a:extLst>
          </p:cNvPr>
          <p:cNvSpPr txBox="1"/>
          <p:nvPr/>
        </p:nvSpPr>
        <p:spPr>
          <a:xfrm>
            <a:off x="4892440" y="4874131"/>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实验评估</a:t>
            </a:r>
            <a:endParaRPr lang="zh-CN" altLang="en-MY" sz="2800" dirty="0">
              <a:latin typeface="+mn-ea"/>
              <a:cs typeface="+mn-ea"/>
              <a:sym typeface="+mn-lt"/>
            </a:endParaRPr>
          </a:p>
        </p:txBody>
      </p:sp>
      <p:sp>
        <p:nvSpPr>
          <p:cNvPr id="8" name="TextBox 4">
            <a:extLst>
              <a:ext uri="{FF2B5EF4-FFF2-40B4-BE49-F238E27FC236}">
                <a16:creationId xmlns:a16="http://schemas.microsoft.com/office/drawing/2014/main" id="{8EFDBCFC-21B3-E361-F858-15B2F5A3722F}"/>
              </a:ext>
            </a:extLst>
          </p:cNvPr>
          <p:cNvSpPr txBox="1"/>
          <p:nvPr/>
        </p:nvSpPr>
        <p:spPr>
          <a:xfrm>
            <a:off x="4892441" y="5656054"/>
            <a:ext cx="5432823" cy="47327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dirty="0">
                <a:latin typeface="+mn-ea"/>
                <a:cs typeface="+mn-ea"/>
                <a:sym typeface="+mn-lt"/>
              </a:rPr>
              <a:t>总结展望</a:t>
            </a:r>
            <a:endParaRPr lang="zh-CN" altLang="en-MY" sz="2800" dirty="0">
              <a:latin typeface="+mn-ea"/>
              <a:cs typeface="+mn-ea"/>
              <a:sym typeface="+mn-lt"/>
            </a:endParaRPr>
          </a:p>
        </p:txBody>
      </p:sp>
      <p:grpSp>
        <p:nvGrpSpPr>
          <p:cNvPr id="18" name="Group 3">
            <a:extLst>
              <a:ext uri="{FF2B5EF4-FFF2-40B4-BE49-F238E27FC236}">
                <a16:creationId xmlns:a16="http://schemas.microsoft.com/office/drawing/2014/main" id="{7578A685-C9C4-5025-5AE1-0B87181A7F7C}"/>
              </a:ext>
            </a:extLst>
          </p:cNvPr>
          <p:cNvGrpSpPr/>
          <p:nvPr/>
        </p:nvGrpSpPr>
        <p:grpSpPr>
          <a:xfrm>
            <a:off x="3878940" y="4012356"/>
            <a:ext cx="7509576" cy="543956"/>
            <a:chOff x="4267200" y="1600200"/>
            <a:chExt cx="8099310" cy="739140"/>
          </a:xfrm>
        </p:grpSpPr>
        <p:sp>
          <p:nvSpPr>
            <p:cNvPr id="19" name="TextBox 4">
              <a:extLst>
                <a:ext uri="{FF2B5EF4-FFF2-40B4-BE49-F238E27FC236}">
                  <a16:creationId xmlns:a16="http://schemas.microsoft.com/office/drawing/2014/main" id="{2A7A1FDD-17F8-7468-F6CB-72660A584770}"/>
                </a:ext>
              </a:extLst>
            </p:cNvPr>
            <p:cNvSpPr txBox="1"/>
            <p:nvPr/>
          </p:nvSpPr>
          <p:spPr>
            <a:xfrm>
              <a:off x="5331996" y="1664138"/>
              <a:ext cx="7034514" cy="657293"/>
            </a:xfrm>
            <a:prstGeom prst="rect">
              <a:avLst/>
            </a:prstGeom>
            <a:noFill/>
          </p:spPr>
          <p:txBody>
            <a:bodyPr wrap="square" lIns="0" tIns="0" rIns="0" bIns="0" rtlCol="0">
              <a:spAutoFit/>
            </a:bodyPr>
            <a:lstStyle/>
            <a:p>
              <a:pPr>
                <a:lnSpc>
                  <a:spcPct val="120000"/>
                </a:lnSpc>
              </a:pPr>
              <a:r>
                <a:rPr lang="en-US" altLang="zh-CN" sz="2800" dirty="0">
                  <a:effectLst/>
                </a:rPr>
                <a:t>RAPPOR</a:t>
              </a:r>
              <a:r>
                <a:rPr lang="zh-CN" altLang="en-US" sz="2800" dirty="0">
                  <a:effectLst/>
                </a:rPr>
                <a:t>算法改进</a:t>
              </a:r>
              <a:endParaRPr lang="en-US" altLang="zh-CN" sz="2800" dirty="0">
                <a:effectLst/>
              </a:endParaRPr>
            </a:p>
          </p:txBody>
        </p:sp>
        <p:grpSp>
          <p:nvGrpSpPr>
            <p:cNvPr id="20" name="Group 5">
              <a:extLst>
                <a:ext uri="{FF2B5EF4-FFF2-40B4-BE49-F238E27FC236}">
                  <a16:creationId xmlns:a16="http://schemas.microsoft.com/office/drawing/2014/main" id="{BED4D35F-5FC0-4312-2610-89A780C142FF}"/>
                </a:ext>
              </a:extLst>
            </p:cNvPr>
            <p:cNvGrpSpPr/>
            <p:nvPr/>
          </p:nvGrpSpPr>
          <p:grpSpPr>
            <a:xfrm>
              <a:off x="4267200" y="1600200"/>
              <a:ext cx="864870" cy="739140"/>
              <a:chOff x="4267199" y="1268631"/>
              <a:chExt cx="1373976" cy="1174236"/>
            </a:xfrm>
          </p:grpSpPr>
          <p:sp>
            <p:nvSpPr>
              <p:cNvPr id="21" name="Rectangle 6">
                <a:extLst>
                  <a:ext uri="{FF2B5EF4-FFF2-40B4-BE49-F238E27FC236}">
                    <a16:creationId xmlns:a16="http://schemas.microsoft.com/office/drawing/2014/main" id="{3CBA34BE-075A-912C-B4E7-A968F483FCB7}"/>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22" name="Right Triangle 7">
                <a:extLst>
                  <a:ext uri="{FF2B5EF4-FFF2-40B4-BE49-F238E27FC236}">
                    <a16:creationId xmlns:a16="http://schemas.microsoft.com/office/drawing/2014/main" id="{A86464C2-2AD5-D74A-B3C8-872E69E1951F}"/>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Tree>
    <p:extLst>
      <p:ext uri="{BB962C8B-B14F-4D97-AF65-F5344CB8AC3E}">
        <p14:creationId xmlns:p14="http://schemas.microsoft.com/office/powerpoint/2010/main" val="184167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C19ED3-CA14-53B7-FFF5-8698D6F8E31B}"/>
              </a:ext>
            </a:extLst>
          </p:cNvPr>
          <p:cNvSpPr txBox="1"/>
          <p:nvPr/>
        </p:nvSpPr>
        <p:spPr>
          <a:xfrm>
            <a:off x="950287" y="1160084"/>
            <a:ext cx="9426106" cy="960776"/>
          </a:xfrm>
          <a:prstGeom prst="rect">
            <a:avLst/>
          </a:prstGeom>
          <a:noFill/>
        </p:spPr>
        <p:txBody>
          <a:bodyPr wrap="none" rtlCol="0">
            <a:spAutoFit/>
          </a:bodyPr>
          <a:lstStyle/>
          <a:p>
            <a:pPr algn="ctr">
              <a:lnSpc>
                <a:spcPct val="150000"/>
              </a:lnSpc>
            </a:pPr>
            <a:r>
              <a:rPr lang="en-US" altLang="zh-CN" sz="2000" b="1" dirty="0"/>
              <a:t>RAPPOR</a:t>
            </a:r>
            <a:r>
              <a:rPr lang="zh-CN" altLang="en-US" sz="2000" b="1" dirty="0"/>
              <a:t>：</a:t>
            </a:r>
            <a:r>
              <a:rPr lang="en-US" altLang="zh-CN" sz="2000" b="1" dirty="0"/>
              <a:t>Randomized </a:t>
            </a:r>
            <a:r>
              <a:rPr lang="en-US" altLang="zh-CN" sz="2000" b="1" dirty="0" err="1"/>
              <a:t>Aggregatable</a:t>
            </a:r>
            <a:r>
              <a:rPr lang="en-US" altLang="zh-CN" sz="2000" b="1" dirty="0"/>
              <a:t> Privacy-Preserving Ordinal Response</a:t>
            </a:r>
          </a:p>
          <a:p>
            <a:pPr algn="ctr">
              <a:lnSpc>
                <a:spcPct val="150000"/>
              </a:lnSpc>
            </a:pPr>
            <a:r>
              <a:rPr lang="zh-CN" altLang="en-US" sz="2000" b="1" dirty="0"/>
              <a:t>随机可聚合隐私保护随机响应</a:t>
            </a:r>
            <a:r>
              <a:rPr lang="en-US" altLang="zh-CN" sz="2000" b="1" dirty="0"/>
              <a:t> </a:t>
            </a:r>
            <a:endParaRPr lang="zh-CN" altLang="en-US" sz="2000" b="1" dirty="0"/>
          </a:p>
        </p:txBody>
      </p:sp>
      <p:sp>
        <p:nvSpPr>
          <p:cNvPr id="5" name="文本框 4">
            <a:extLst>
              <a:ext uri="{FF2B5EF4-FFF2-40B4-BE49-F238E27FC236}">
                <a16:creationId xmlns:a16="http://schemas.microsoft.com/office/drawing/2014/main" id="{2806EF55-51A5-5C92-FCEF-F0137EC01CAA}"/>
              </a:ext>
            </a:extLst>
          </p:cNvPr>
          <p:cNvSpPr txBox="1"/>
          <p:nvPr/>
        </p:nvSpPr>
        <p:spPr>
          <a:xfrm>
            <a:off x="669925" y="2400767"/>
            <a:ext cx="10045297" cy="369332"/>
          </a:xfrm>
          <a:prstGeom prst="rect">
            <a:avLst/>
          </a:prstGeom>
          <a:noFill/>
        </p:spPr>
        <p:txBody>
          <a:bodyPr wrap="square" rtlCol="0">
            <a:spAutoFit/>
          </a:bodyPr>
          <a:lstStyle/>
          <a:p>
            <a:r>
              <a:rPr lang="zh-CN" altLang="en-US" dirty="0"/>
              <a:t>目的（</a:t>
            </a:r>
            <a:r>
              <a:rPr lang="en-US" altLang="zh-CN" dirty="0"/>
              <a:t>Google</a:t>
            </a:r>
            <a:r>
              <a:rPr lang="zh-CN" altLang="en-US" dirty="0"/>
              <a:t>）：希望收集用户使用的默认主页和搜索引擎，但同时不涉及用户的个人隐私。</a:t>
            </a:r>
          </a:p>
        </p:txBody>
      </p:sp>
      <p:sp>
        <p:nvSpPr>
          <p:cNvPr id="6" name="文本框 5">
            <a:extLst>
              <a:ext uri="{FF2B5EF4-FFF2-40B4-BE49-F238E27FC236}">
                <a16:creationId xmlns:a16="http://schemas.microsoft.com/office/drawing/2014/main" id="{A78F1A8C-BD9A-E15C-F2A5-1155E92CC590}"/>
              </a:ext>
            </a:extLst>
          </p:cNvPr>
          <p:cNvSpPr txBox="1"/>
          <p:nvPr/>
        </p:nvSpPr>
        <p:spPr>
          <a:xfrm>
            <a:off x="669925" y="3672228"/>
            <a:ext cx="4531182" cy="1704954"/>
          </a:xfrm>
          <a:prstGeom prst="rect">
            <a:avLst/>
          </a:prstGeom>
          <a:noFill/>
        </p:spPr>
        <p:txBody>
          <a:bodyPr wrap="square" rtlCol="0">
            <a:spAutoFit/>
          </a:bodyPr>
          <a:lstStyle/>
          <a:p>
            <a:pPr>
              <a:lnSpc>
                <a:spcPct val="150000"/>
              </a:lnSpc>
            </a:pPr>
            <a:r>
              <a:rPr lang="zh-CN" altLang="en-US" dirty="0"/>
              <a:t>在深入了解</a:t>
            </a:r>
            <a:r>
              <a:rPr lang="en-US" altLang="zh-CN" dirty="0"/>
              <a:t>RAPPOR</a:t>
            </a:r>
            <a:r>
              <a:rPr lang="zh-CN" altLang="en-US" dirty="0"/>
              <a:t>算法之前，需要了解两个重要概念：</a:t>
            </a:r>
            <a:endParaRPr lang="en-US" altLang="zh-CN" dirty="0"/>
          </a:p>
          <a:p>
            <a:pPr>
              <a:lnSpc>
                <a:spcPct val="150000"/>
              </a:lnSpc>
            </a:pPr>
            <a:r>
              <a:rPr lang="en-US" altLang="zh-CN" b="1" dirty="0"/>
              <a:t>1.</a:t>
            </a:r>
            <a:r>
              <a:rPr lang="zh-CN" altLang="en-US" b="1" dirty="0"/>
              <a:t>布隆过滤器 </a:t>
            </a:r>
            <a:r>
              <a:rPr lang="en-US" altLang="zh-CN" b="1" dirty="0"/>
              <a:t>Bloom Filter</a:t>
            </a:r>
          </a:p>
          <a:p>
            <a:pPr>
              <a:lnSpc>
                <a:spcPct val="150000"/>
              </a:lnSpc>
            </a:pPr>
            <a:r>
              <a:rPr lang="en-US" altLang="zh-CN" b="1" dirty="0"/>
              <a:t>2.</a:t>
            </a:r>
            <a:r>
              <a:rPr lang="zh-CN" altLang="en-US" b="1" dirty="0"/>
              <a:t>随机响应机制 </a:t>
            </a:r>
            <a:r>
              <a:rPr lang="en-US" altLang="zh-CN" b="1" dirty="0"/>
              <a:t>Randomized Response</a:t>
            </a:r>
            <a:endParaRPr lang="zh-CN" altLang="en-US" b="1" dirty="0"/>
          </a:p>
        </p:txBody>
      </p:sp>
      <p:sp>
        <p:nvSpPr>
          <p:cNvPr id="3" name="标题 1">
            <a:extLst>
              <a:ext uri="{FF2B5EF4-FFF2-40B4-BE49-F238E27FC236}">
                <a16:creationId xmlns:a16="http://schemas.microsoft.com/office/drawing/2014/main" id="{0A240707-EB61-1060-26D4-5BDDED0B942B}"/>
              </a:ext>
            </a:extLst>
          </p:cNvPr>
          <p:cNvSpPr txBox="1">
            <a:spLocks/>
          </p:cNvSpPr>
          <p:nvPr/>
        </p:nvSpPr>
        <p:spPr>
          <a:xfrm>
            <a:off x="669925" y="263346"/>
            <a:ext cx="10850563" cy="765353"/>
          </a:xfrm>
          <a:prstGeom prst="rect">
            <a:avLst/>
          </a:prstGeom>
        </p:spPr>
        <p:txBody>
          <a:bodyPr vert="horz" lIns="0" tIns="45720" rIns="91440" bIns="45720" rtlCol="0" anchor="b" anchorCtr="0">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sz="3600" dirty="0">
                <a:solidFill>
                  <a:schemeClr val="accent4"/>
                </a:solidFill>
              </a:rPr>
              <a:t>二、</a:t>
            </a:r>
            <a:r>
              <a:rPr lang="en-US" altLang="zh-CN" sz="3600" dirty="0">
                <a:solidFill>
                  <a:schemeClr val="accent4"/>
                </a:solidFill>
              </a:rPr>
              <a:t>RAPPOR</a:t>
            </a:r>
            <a:r>
              <a:rPr lang="zh-CN" altLang="en-US" sz="3600" dirty="0">
                <a:solidFill>
                  <a:schemeClr val="accent4"/>
                </a:solidFill>
              </a:rPr>
              <a:t>算法</a:t>
            </a:r>
          </a:p>
        </p:txBody>
      </p:sp>
      <p:pic>
        <p:nvPicPr>
          <p:cNvPr id="2" name="图片 1">
            <a:extLst>
              <a:ext uri="{FF2B5EF4-FFF2-40B4-BE49-F238E27FC236}">
                <a16:creationId xmlns:a16="http://schemas.microsoft.com/office/drawing/2014/main" id="{E264313D-9DC4-0399-27F0-FF0D4695BF02}"/>
              </a:ext>
            </a:extLst>
          </p:cNvPr>
          <p:cNvPicPr>
            <a:picLocks noChangeAspect="1"/>
          </p:cNvPicPr>
          <p:nvPr/>
        </p:nvPicPr>
        <p:blipFill>
          <a:blip r:embed="rId2"/>
          <a:stretch>
            <a:fillRect/>
          </a:stretch>
        </p:blipFill>
        <p:spPr>
          <a:xfrm>
            <a:off x="5987087" y="2912099"/>
            <a:ext cx="5041632" cy="3556500"/>
          </a:xfrm>
          <a:prstGeom prst="rect">
            <a:avLst/>
          </a:prstGeom>
          <a:ln>
            <a:solidFill>
              <a:schemeClr val="accent2"/>
            </a:solidFill>
          </a:ln>
        </p:spPr>
      </p:pic>
    </p:spTree>
    <p:extLst>
      <p:ext uri="{BB962C8B-B14F-4D97-AF65-F5344CB8AC3E}">
        <p14:creationId xmlns:p14="http://schemas.microsoft.com/office/powerpoint/2010/main" val="40076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9934262-b109-4a39-ba47-aa1c3d9eb1e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9934262-b109-4a39-ba47-aa1c3d9eb1e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University of Malaya">
      <a:dk1>
        <a:srgbClr val="000000"/>
      </a:dk1>
      <a:lt1>
        <a:srgbClr val="FFFFFF"/>
      </a:lt1>
      <a:dk2>
        <a:srgbClr val="768395"/>
      </a:dk2>
      <a:lt2>
        <a:srgbClr val="F0F0F0"/>
      </a:lt2>
      <a:accent1>
        <a:srgbClr val="019844"/>
      </a:accent1>
      <a:accent2>
        <a:srgbClr val="E82209"/>
      </a:accent2>
      <a:accent3>
        <a:srgbClr val="FCC300"/>
      </a:accent3>
      <a:accent4>
        <a:srgbClr val="0B52A2"/>
      </a:accent4>
      <a:accent5>
        <a:srgbClr val="0D8ECC"/>
      </a:accent5>
      <a:accent6>
        <a:srgbClr val="ABDBDF"/>
      </a:accent6>
      <a:hlink>
        <a:srgbClr val="4472C4"/>
      </a:hlink>
      <a:folHlink>
        <a:srgbClr val="BFBFBF"/>
      </a:folHlink>
    </a:clrScheme>
    <a:fontScheme name="tdl3kz1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5751</TotalTime>
  <Words>4414</Words>
  <Application>Microsoft Office PowerPoint</Application>
  <PresentationFormat>宽屏</PresentationFormat>
  <Paragraphs>511</Paragraphs>
  <Slides>50</Slides>
  <Notes>10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50</vt:i4>
      </vt:variant>
    </vt:vector>
  </HeadingPairs>
  <TitlesOfParts>
    <vt:vector size="61" baseType="lpstr">
      <vt:lpstr>-apple-system</vt:lpstr>
      <vt:lpstr>等线</vt:lpstr>
      <vt:lpstr>等线 Light</vt:lpstr>
      <vt:lpstr>方正正中黑简体</vt:lpstr>
      <vt:lpstr>宋体</vt:lpstr>
      <vt:lpstr>Microsoft YaHei</vt:lpstr>
      <vt:lpstr>Arial</vt:lpstr>
      <vt:lpstr>Cambria Math</vt:lpstr>
      <vt:lpstr>Times New Roman</vt:lpstr>
      <vt:lpstr>Office 主题​​</vt:lpstr>
      <vt:lpstr>主题5</vt:lpstr>
      <vt:lpstr>PowerPoint 演示文稿</vt:lpstr>
      <vt:lpstr>PowerPoint 演示文稿</vt:lpstr>
      <vt:lpstr>一、背景介绍</vt:lpstr>
      <vt:lpstr>一、背景介绍</vt:lpstr>
      <vt:lpstr>一、背景介绍</vt:lpstr>
      <vt:lpstr>一、背景介绍</vt:lpstr>
      <vt:lpstr>一、背景介绍</vt:lpstr>
      <vt:lpstr>PowerPoint 演示文稿</vt:lpstr>
      <vt:lpstr>PowerPoint 演示文稿</vt:lpstr>
      <vt:lpstr>二、RAPPOR算法</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二、RAPPOR算法介绍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段 紫桐</dc:creator>
  <cp:lastModifiedBy>刘 鑫</cp:lastModifiedBy>
  <cp:revision>181</cp:revision>
  <dcterms:created xsi:type="dcterms:W3CDTF">2022-09-15T13:45:10Z</dcterms:created>
  <dcterms:modified xsi:type="dcterms:W3CDTF">2022-09-28T08:26:44Z</dcterms:modified>
</cp:coreProperties>
</file>